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639" r:id="rId3"/>
    <p:sldId id="640" r:id="rId4"/>
    <p:sldId id="641" r:id="rId5"/>
    <p:sldId id="642" r:id="rId6"/>
    <p:sldId id="643" r:id="rId7"/>
    <p:sldId id="600" r:id="rId8"/>
    <p:sldId id="629" r:id="rId9"/>
    <p:sldId id="506" r:id="rId10"/>
    <p:sldId id="610" r:id="rId11"/>
    <p:sldId id="611" r:id="rId12"/>
    <p:sldId id="635" r:id="rId13"/>
    <p:sldId id="603" r:id="rId14"/>
    <p:sldId id="612" r:id="rId15"/>
    <p:sldId id="636" r:id="rId16"/>
    <p:sldId id="625" r:id="rId17"/>
    <p:sldId id="627" r:id="rId18"/>
    <p:sldId id="609" r:id="rId19"/>
    <p:sldId id="613" r:id="rId20"/>
    <p:sldId id="626" r:id="rId21"/>
    <p:sldId id="659" r:id="rId22"/>
    <p:sldId id="637" r:id="rId23"/>
    <p:sldId id="616" r:id="rId24"/>
    <p:sldId id="615" r:id="rId25"/>
    <p:sldId id="604" r:id="rId26"/>
    <p:sldId id="606" r:id="rId27"/>
    <p:sldId id="608" r:id="rId28"/>
    <p:sldId id="628" r:id="rId29"/>
    <p:sldId id="605" r:id="rId30"/>
    <p:sldId id="618" r:id="rId31"/>
    <p:sldId id="619" r:id="rId32"/>
    <p:sldId id="638" r:id="rId33"/>
    <p:sldId id="653" r:id="rId34"/>
    <p:sldId id="652" r:id="rId35"/>
    <p:sldId id="654" r:id="rId36"/>
    <p:sldId id="656" r:id="rId37"/>
    <p:sldId id="597" r:id="rId38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190110DC-662F-4FE9-9E7C-430CC2C0B3F4}">
          <p14:sldIdLst>
            <p14:sldId id="256"/>
            <p14:sldId id="639"/>
            <p14:sldId id="640"/>
            <p14:sldId id="641"/>
            <p14:sldId id="642"/>
            <p14:sldId id="643"/>
            <p14:sldId id="600"/>
          </p14:sldIdLst>
        </p14:section>
        <p14:section name="1-表型入口" id="{A51B4B9D-8F31-4B80-8E94-F981B7917E55}">
          <p14:sldIdLst>
            <p14:sldId id="629"/>
            <p14:sldId id="506"/>
            <p14:sldId id="610"/>
            <p14:sldId id="611"/>
          </p14:sldIdLst>
        </p14:section>
        <p14:section name="2-场景约束" id="{17D3410D-876F-4DE0-872E-52CE0FC8001C}">
          <p14:sldIdLst>
            <p14:sldId id="635"/>
            <p14:sldId id="603"/>
            <p14:sldId id="612"/>
          </p14:sldIdLst>
        </p14:section>
        <p14:section name="3-方法演进" id="{E52F0BB3-B770-4284-974E-45BCDB8A053D}">
          <p14:sldIdLst>
            <p14:sldId id="636"/>
            <p14:sldId id="625"/>
            <p14:sldId id="627"/>
            <p14:sldId id="609"/>
            <p14:sldId id="613"/>
            <p14:sldId id="626"/>
            <p14:sldId id="659"/>
          </p14:sldIdLst>
        </p14:section>
        <p14:section name="4-平台权衡" id="{AED9FD52-91A0-45D5-89F2-0B4290C80D53}">
          <p14:sldIdLst>
            <p14:sldId id="637"/>
            <p14:sldId id="616"/>
            <p14:sldId id="615"/>
            <p14:sldId id="604"/>
            <p14:sldId id="606"/>
            <p14:sldId id="608"/>
            <p14:sldId id="628"/>
            <p14:sldId id="605"/>
            <p14:sldId id="618"/>
            <p14:sldId id="619"/>
          </p14:sldIdLst>
        </p14:section>
        <p14:section name="5-框架与思考" id="{5841FB62-1103-4348-83B5-92738B218767}">
          <p14:sldIdLst>
            <p14:sldId id="638"/>
            <p14:sldId id="653"/>
            <p14:sldId id="652"/>
            <p14:sldId id="654"/>
            <p14:sldId id="656"/>
          </p14:sldIdLst>
        </p14:section>
        <p14:section name="致谢" id="{849A55C6-62D3-4A36-9A85-C359C8AD49ED}">
          <p14:sldIdLst>
            <p14:sldId id="59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557"/>
    <a:srgbClr val="306833"/>
    <a:srgbClr val="FAFBFA"/>
    <a:srgbClr val="FEFEFE"/>
    <a:srgbClr val="F9FAF9"/>
    <a:srgbClr val="001400"/>
    <a:srgbClr val="FAFAFA"/>
    <a:srgbClr val="EDF3EE"/>
    <a:srgbClr val="F4F6F3"/>
    <a:srgbClr val="F6F7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68" autoAdjust="0"/>
    <p:restoredTop sz="96233" autoAdjust="0"/>
  </p:normalViewPr>
  <p:slideViewPr>
    <p:cSldViewPr snapToGrid="0">
      <p:cViewPr varScale="1">
        <p:scale>
          <a:sx n="121" d="100"/>
          <a:sy n="121" d="100"/>
        </p:scale>
        <p:origin x="250" y="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5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931B2-E196-4433-94F1-99333F1B8BAF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2E979-C9B4-4891-8F76-64D93B6CA3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2E979-C9B4-4891-8F76-64D93B6CA3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773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130EA-B0C3-5082-141E-C1FD59CAB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C761631-4C9B-F825-D22C-C4F1A75BDB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ECD49F9-0EA5-9E40-A15A-E22B9E1DBD3D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4232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7F56E-2BAE-196F-1D6D-5D6258C16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C9C8963-1A6D-BED7-B514-C206CC7CEA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1B254D-42C3-8ECA-7803-9AC9E920D93D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8861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335DC-6520-9E3B-B5A9-6DA6C72A2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DFA3022-8BE3-582B-4C99-6AF9332459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D4AE9FC-B5F8-F907-E0E9-714E388831D7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5602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E7680-F7AF-8E84-62AB-5A12A9281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566E19E-79DF-454E-8074-871C74E305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07E974A-2C73-797D-91FB-01009D4BD303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211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36252-6D64-A43E-2898-F5094E652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BB29A09-4177-B386-001B-8BDD8E9FAA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F635363-E550-9807-7807-52CBEE82C2CA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7647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1A25F-4EC7-8519-D5A7-B37030D88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8C8CE3C-B5C1-DCAA-4055-1E3054A5F1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16FD5F-F04B-D897-FDCB-2DB6945A7827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我们实验室过去做杀虫灯、环境监测和农情采集，核心是把田间信息数字化。但只有环境和虫情还不够，最终还要回到作物本身：作物现在长得怎么样、什么时候开花、花量有多少、是否达到采收或品评标准。因此，我选择菊花花朵计数作为一个表型入口，把实验室已有的田间感知基础进一步延伸到作物生长状态评价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7554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24AD5-06F3-476B-4C02-4DAAC8D2F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984AD5E-6751-24B0-A097-0515E157BD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92F7547-2A4D-38EB-9429-162548F7070B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3769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C8673-09F8-3A5F-51A0-6CD542035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E36477A-0CC8-67C0-8B15-DCB3BF2E01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A9E0E7-B586-BB27-2D7C-A12BA0E5D59C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3097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E554A-6624-4B4A-1556-EEEDBCE8E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58087FA-A707-68C1-FE5C-A4C1AE33CE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9E2E30-4802-BF69-81F7-114C33E0D57B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1212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4C3F7-0FF9-382A-DED7-95786539C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0DD3C6C-9476-0C22-FD15-26AA1CCEFB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99D2D04-0753-9E17-A0B6-4C312DB6F728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7898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3C7E6-84C4-5BAE-633F-C9D5644E5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71B4CC4-AB20-A21D-D2C4-E4FB372683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15C2E08-2E9C-8506-3720-0E8FBABA0447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4267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57D7C-6E13-2C84-715A-4ACBB523D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BF03224-8BD6-58F4-D0AA-CD60A994DD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66999D-C1A4-8C01-6266-08D194BC6FCE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8650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0314F-B9A9-413E-065D-A3D23DCE8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3BAA5B6-1800-D016-69D8-5FBB37A90A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F9FCC92-3B8C-608E-F703-B45CA81B2F4B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59142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47386-9538-9AA4-95DD-FC8418453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5361D39-FCCB-91F3-6415-2395F88A60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70E845D-5B39-0584-966A-48150D277B59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3984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078E2-5E5C-B166-13B6-68D0E64C0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73EB935-7261-923E-4392-CBFF22CA4D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74C7DAB-6B94-9F03-305E-B3472F242779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2757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80389-E1C8-3D7B-6665-818E6091D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CDEF598-6021-5246-64E0-9015514A5B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4726B1E-994C-5FFB-63E3-26E86AFA6BDC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3739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3C036-DECD-E12F-CF4A-5E52C32C3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210618F-FCC4-B466-CDCD-F34CC73708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69459CA-E9A8-9029-1A42-90B062E25E9C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93059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8A925-B3EB-2EF7-667B-643629AE2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4241CD5-7D80-A6FE-F3DD-7CE649B40E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56CFDD9-4B15-90F8-D0B2-3BCF0A193CF6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6046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54E7F-E119-5732-F86E-CA803489D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61C1036-BC6E-C853-0A58-ED9C089AE1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4C5BB8-936F-62D6-E040-93F71ED21DEB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39484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6CF8E-0B98-55ED-4E59-601C876C5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019F754-F698-361C-F8E2-AE3B317DD3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F8BEC0-FE6E-D3E9-B0A1-64D4DFE3EE9A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73425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2E979-C9B4-4891-8F76-64D93B6CA34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2622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8B7CB-B156-6466-FF24-B346B9175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4CEA609-0F80-B7FA-660A-EE0A3B9592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3CAC0B6-A3DF-23EE-74F7-F1E8D75018F2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16939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FB920-BFBB-5F3B-3EC8-463B936C3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D0E2DEE-3DCA-06B8-DC7E-5DBBE97105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35115EC-14B6-5346-2A0E-F65C08DA0274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14704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A90E5-6728-1977-A832-65F4D7138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29C5E5A-77EA-90A3-13D6-5C9CE095A4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618C4CF-D201-F81E-0058-6735D298630F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7454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313FD-CE6B-0340-DB5E-957278DFA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FCC2CFD-67D9-B975-AFCC-FD01E68AE7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F504925-CB75-1F70-2151-AC831507E5F5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175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900D6-36F8-4DF8-8B58-7EBF5FFBEE0F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3399-1098-4DCB-81B9-E8E68A563D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900D6-36F8-4DF8-8B58-7EBF5FFBEE0F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3399-1098-4DCB-81B9-E8E68A563D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900D6-36F8-4DF8-8B58-7EBF5FFBEE0F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3399-1098-4DCB-81B9-E8E68A563D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900D6-36F8-4DF8-8B58-7EBF5FFBEE0F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3399-1098-4DCB-81B9-E8E68A563D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900D6-36F8-4DF8-8B58-7EBF5FFBEE0F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3399-1098-4DCB-81B9-E8E68A563D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900D6-36F8-4DF8-8B58-7EBF5FFBEE0F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3399-1098-4DCB-81B9-E8E68A563D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900D6-36F8-4DF8-8B58-7EBF5FFBEE0F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3399-1098-4DCB-81B9-E8E68A563D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900D6-36F8-4DF8-8B58-7EBF5FFBEE0F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3399-1098-4DCB-81B9-E8E68A563D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900D6-36F8-4DF8-8B58-7EBF5FFBEE0F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3399-1098-4DCB-81B9-E8E68A563D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900D6-36F8-4DF8-8B58-7EBF5FFBEE0F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3399-1098-4DCB-81B9-E8E68A563D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900D6-36F8-4DF8-8B58-7EBF5FFBEE0F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C3399-1098-4DCB-81B9-E8E68A563D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900D6-36F8-4DF8-8B58-7EBF5FFBEE0F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C3399-1098-4DCB-81B9-E8E68A563D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.png"/><Relationship Id="rId10" Type="http://schemas.openxmlformats.org/officeDocument/2006/relationships/image" Target="../media/image27.jpeg"/><Relationship Id="rId4" Type="http://schemas.openxmlformats.org/officeDocument/2006/relationships/image" Target="../media/image22.jpeg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31.png"/><Relationship Id="rId21" Type="http://schemas.openxmlformats.org/officeDocument/2006/relationships/image" Target="../media/image48.png"/><Relationship Id="rId7" Type="http://schemas.openxmlformats.org/officeDocument/2006/relationships/image" Target="../media/image34.jpeg"/><Relationship Id="rId12" Type="http://schemas.openxmlformats.org/officeDocument/2006/relationships/image" Target="../media/image39.jp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5" Type="http://schemas.openxmlformats.org/officeDocument/2006/relationships/image" Target="../media/image2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2.png"/><Relationship Id="rId9" Type="http://schemas.openxmlformats.org/officeDocument/2006/relationships/image" Target="../media/image36.jpeg"/><Relationship Id="rId14" Type="http://schemas.openxmlformats.org/officeDocument/2006/relationships/image" Target="../media/image41.png"/><Relationship Id="rId22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gif"/><Relationship Id="rId13" Type="http://schemas.openxmlformats.org/officeDocument/2006/relationships/image" Target="../media/image61.png"/><Relationship Id="rId3" Type="http://schemas.openxmlformats.org/officeDocument/2006/relationships/image" Target="../media/image2.png"/><Relationship Id="rId7" Type="http://schemas.openxmlformats.org/officeDocument/2006/relationships/image" Target="../media/image55.gif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image" Target="../media/image76.jpe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2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2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2.png"/><Relationship Id="rId7" Type="http://schemas.openxmlformats.org/officeDocument/2006/relationships/image" Target="../media/image10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jpeg"/><Relationship Id="rId11" Type="http://schemas.openxmlformats.org/officeDocument/2006/relationships/image" Target="../media/image109.png"/><Relationship Id="rId5" Type="http://schemas.openxmlformats.org/officeDocument/2006/relationships/image" Target="../media/image103.jpe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1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oleObject" Target="../embeddings/oleObject1.bin"/><Relationship Id="rId18" Type="http://schemas.openxmlformats.org/officeDocument/2006/relationships/image" Target="../media/image123.wmf"/><Relationship Id="rId3" Type="http://schemas.openxmlformats.org/officeDocument/2006/relationships/image" Target="../media/image112.png"/><Relationship Id="rId21" Type="http://schemas.openxmlformats.org/officeDocument/2006/relationships/image" Target="../media/image125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17" Type="http://schemas.openxmlformats.org/officeDocument/2006/relationships/oleObject" Target="../embeddings/oleObject3.bin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22.wmf"/><Relationship Id="rId20" Type="http://schemas.openxmlformats.org/officeDocument/2006/relationships/image" Target="../media/image124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11" Type="http://schemas.openxmlformats.org/officeDocument/2006/relationships/image" Target="../media/image119.emf"/><Relationship Id="rId5" Type="http://schemas.openxmlformats.org/officeDocument/2006/relationships/image" Target="../media/image113.png"/><Relationship Id="rId15" Type="http://schemas.openxmlformats.org/officeDocument/2006/relationships/oleObject" Target="../embeddings/oleObject2.bin"/><Relationship Id="rId10" Type="http://schemas.openxmlformats.org/officeDocument/2006/relationships/image" Target="../media/image118.png"/><Relationship Id="rId19" Type="http://schemas.openxmlformats.org/officeDocument/2006/relationships/oleObject" Target="../embeddings/oleObject4.bin"/><Relationship Id="rId4" Type="http://schemas.openxmlformats.org/officeDocument/2006/relationships/image" Target="../media/image2.png"/><Relationship Id="rId9" Type="http://schemas.openxmlformats.org/officeDocument/2006/relationships/image" Target="../media/image117.emf"/><Relationship Id="rId14" Type="http://schemas.openxmlformats.org/officeDocument/2006/relationships/image" Target="../media/image121.emf"/><Relationship Id="rId22" Type="http://schemas.openxmlformats.org/officeDocument/2006/relationships/image" Target="../media/image12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13" Type="http://schemas.openxmlformats.org/officeDocument/2006/relationships/image" Target="../media/image136.jpeg"/><Relationship Id="rId3" Type="http://schemas.openxmlformats.org/officeDocument/2006/relationships/image" Target="../media/image2.png"/><Relationship Id="rId7" Type="http://schemas.openxmlformats.org/officeDocument/2006/relationships/image" Target="../media/image130.jpeg"/><Relationship Id="rId12" Type="http://schemas.openxmlformats.org/officeDocument/2006/relationships/image" Target="../media/image135.jpeg"/><Relationship Id="rId17" Type="http://schemas.openxmlformats.org/officeDocument/2006/relationships/image" Target="../media/image140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png"/><Relationship Id="rId11" Type="http://schemas.openxmlformats.org/officeDocument/2006/relationships/image" Target="../media/image134.jpeg"/><Relationship Id="rId5" Type="http://schemas.openxmlformats.org/officeDocument/2006/relationships/image" Target="../media/image128.png"/><Relationship Id="rId15" Type="http://schemas.openxmlformats.org/officeDocument/2006/relationships/image" Target="../media/image138.png"/><Relationship Id="rId10" Type="http://schemas.openxmlformats.org/officeDocument/2006/relationships/image" Target="../media/image133.jpeg"/><Relationship Id="rId4" Type="http://schemas.openxmlformats.org/officeDocument/2006/relationships/image" Target="../media/image127.png"/><Relationship Id="rId9" Type="http://schemas.openxmlformats.org/officeDocument/2006/relationships/image" Target="../media/image132.jpeg"/><Relationship Id="rId14" Type="http://schemas.openxmlformats.org/officeDocument/2006/relationships/image" Target="../media/image1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2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7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1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jpe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nljrc.njau.edu.cn/" TargetMode="External"/><Relationship Id="rId5" Type="http://schemas.openxmlformats.org/officeDocument/2006/relationships/hyperlink" Target="mailto:lei.shu@njau.edu.cn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F0E616DA-C460-3651-BE6D-8401261963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933815"/>
            <a:ext cx="12191999" cy="5836737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0AA1B8F5-461C-A2FC-1530-0439D37E0179}"/>
              </a:ext>
            </a:extLst>
          </p:cNvPr>
          <p:cNvSpPr txBox="1"/>
          <p:nvPr/>
        </p:nvSpPr>
        <p:spPr>
          <a:xfrm>
            <a:off x="0" y="1939767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55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农业视觉花朵计数：数据、平台与效率权衡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655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655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55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菊花田间感知研究的探索与思考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1C16DD1-3D14-4382-F607-347F9C4E20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04300" y="44036"/>
            <a:ext cx="3121088" cy="614436"/>
          </a:xfrm>
          <a:prstGeom prst="rect">
            <a:avLst/>
          </a:prstGeom>
        </p:spPr>
      </p:pic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3F0AFE40-A04D-4A58-FD9E-91A8B8EC9EBC}"/>
              </a:ext>
            </a:extLst>
          </p:cNvPr>
          <p:cNvCxnSpPr>
            <a:cxnSpLocks/>
          </p:cNvCxnSpPr>
          <p:nvPr/>
        </p:nvCxnSpPr>
        <p:spPr>
          <a:xfrm>
            <a:off x="1499061" y="1738961"/>
            <a:ext cx="9145515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769BDB3A-3D70-F43C-7464-67E8858451C4}"/>
              </a:ext>
            </a:extLst>
          </p:cNvPr>
          <p:cNvCxnSpPr>
            <a:cxnSpLocks/>
          </p:cNvCxnSpPr>
          <p:nvPr/>
        </p:nvCxnSpPr>
        <p:spPr>
          <a:xfrm>
            <a:off x="1499061" y="3714102"/>
            <a:ext cx="9145515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22A6618B-DC2D-34E8-E10C-D33C820223C0}"/>
              </a:ext>
            </a:extLst>
          </p:cNvPr>
          <p:cNvSpPr txBox="1"/>
          <p:nvPr/>
        </p:nvSpPr>
        <p:spPr>
          <a:xfrm>
            <a:off x="0" y="4173124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汇报人：舒磊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F670C5E-23A6-B9F1-28DB-E38F21FACE6B}"/>
              </a:ext>
            </a:extLst>
          </p:cNvPr>
          <p:cNvSpPr txBox="1"/>
          <p:nvPr/>
        </p:nvSpPr>
        <p:spPr>
          <a:xfrm>
            <a:off x="0" y="4901020"/>
            <a:ext cx="12192000" cy="10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南京农业大学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智慧农业学院（人工智能学院）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00" dirty="0"/>
              <a:t>lei.shu@njau.edu.cn</a:t>
            </a:r>
            <a:endParaRPr lang="zh-CN" altLang="en-US" sz="1400" dirty="0"/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A88AC0BC-1319-D17E-83D1-04A5796739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12" y="106328"/>
            <a:ext cx="2189579" cy="5457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6305FF8-5ECC-0553-08DA-6E128F2A0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FE8D8397-1A44-91C0-164C-7ED9BB934A12}"/>
              </a:ext>
            </a:extLst>
          </p:cNvPr>
          <p:cNvSpPr txBox="1"/>
          <p:nvPr/>
        </p:nvSpPr>
        <p:spPr>
          <a:xfrm>
            <a:off x="95718" y="5053262"/>
            <a:ext cx="4155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多少朵菊花</a:t>
            </a:r>
            <a:r>
              <a:rPr lang="zh-CN" altLang="en-US" sz="3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AFAF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00351E90-5948-E1AB-C9C9-E41BD3949F1A}"/>
              </a:ext>
            </a:extLst>
          </p:cNvPr>
          <p:cNvGrpSpPr/>
          <p:nvPr/>
        </p:nvGrpSpPr>
        <p:grpSpPr>
          <a:xfrm>
            <a:off x="2523490" y="-12030"/>
            <a:ext cx="8972976" cy="6870030"/>
            <a:chOff x="2523490" y="-12030"/>
            <a:chExt cx="8972976" cy="6870030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F58F56E8-73EE-E7C8-42E3-1E60B81D4577}"/>
                </a:ext>
              </a:extLst>
            </p:cNvPr>
            <p:cNvGrpSpPr/>
            <p:nvPr/>
          </p:nvGrpSpPr>
          <p:grpSpPr>
            <a:xfrm>
              <a:off x="2562726" y="0"/>
              <a:ext cx="8933740" cy="6858000"/>
              <a:chOff x="2562726" y="0"/>
              <a:chExt cx="8933740" cy="6858000"/>
            </a:xfrm>
          </p:grpSpPr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AF4C4DD2-7BD0-B1A0-37B5-F994C49B7CC0}"/>
                  </a:ext>
                </a:extLst>
              </p:cNvPr>
              <p:cNvGrpSpPr/>
              <p:nvPr/>
            </p:nvGrpSpPr>
            <p:grpSpPr>
              <a:xfrm>
                <a:off x="2562726" y="0"/>
                <a:ext cx="8933740" cy="6858000"/>
                <a:chOff x="2562726" y="0"/>
                <a:chExt cx="8933740" cy="6858000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98C8822-A889-A04E-BF26-783DC77B21BC}"/>
                    </a:ext>
                  </a:extLst>
                </p:cNvPr>
                <p:cNvSpPr/>
                <p:nvPr/>
              </p:nvSpPr>
              <p:spPr>
                <a:xfrm>
                  <a:off x="2562726" y="0"/>
                  <a:ext cx="1171074" cy="1455821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A3564175-FC7B-8D48-73CF-ACAFD08A577D}"/>
                    </a:ext>
                  </a:extLst>
                </p:cNvPr>
                <p:cNvSpPr/>
                <p:nvPr/>
              </p:nvSpPr>
              <p:spPr>
                <a:xfrm>
                  <a:off x="3733800" y="545432"/>
                  <a:ext cx="1114926" cy="1576136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03C2A54C-A9EE-B3DA-ABDB-EEC467DE3A83}"/>
                    </a:ext>
                  </a:extLst>
                </p:cNvPr>
                <p:cNvSpPr/>
                <p:nvPr/>
              </p:nvSpPr>
              <p:spPr>
                <a:xfrm>
                  <a:off x="3300663" y="1247274"/>
                  <a:ext cx="838200" cy="701842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8FCE7F46-B320-22E0-6BD5-8434C4B65093}"/>
                    </a:ext>
                  </a:extLst>
                </p:cNvPr>
                <p:cNvSpPr/>
                <p:nvPr/>
              </p:nvSpPr>
              <p:spPr>
                <a:xfrm>
                  <a:off x="2602832" y="2406315"/>
                  <a:ext cx="1648326" cy="1977189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3C47587D-1BBB-FCB5-23BC-A76A5EFA2D41}"/>
                    </a:ext>
                  </a:extLst>
                </p:cNvPr>
                <p:cNvSpPr/>
                <p:nvPr/>
              </p:nvSpPr>
              <p:spPr>
                <a:xfrm>
                  <a:off x="3842084" y="2650959"/>
                  <a:ext cx="2165683" cy="1732546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9DF4489C-D3F0-7BA9-503C-41F65006B7FB}"/>
                    </a:ext>
                  </a:extLst>
                </p:cNvPr>
                <p:cNvSpPr/>
                <p:nvPr/>
              </p:nvSpPr>
              <p:spPr>
                <a:xfrm>
                  <a:off x="5546559" y="1981201"/>
                  <a:ext cx="1491916" cy="1074820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id="{273F8CC3-11BA-00A2-3EE6-E9A2D4D1CF01}"/>
                    </a:ext>
                  </a:extLst>
                </p:cNvPr>
                <p:cNvSpPr/>
                <p:nvPr/>
              </p:nvSpPr>
              <p:spPr>
                <a:xfrm>
                  <a:off x="5518484" y="3394909"/>
                  <a:ext cx="1074821" cy="1128965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23577FC9-C4F4-CA62-F7BB-D6DF28C8DA83}"/>
                    </a:ext>
                  </a:extLst>
                </p:cNvPr>
                <p:cNvSpPr/>
                <p:nvPr/>
              </p:nvSpPr>
              <p:spPr>
                <a:xfrm>
                  <a:off x="5811252" y="2406315"/>
                  <a:ext cx="1379623" cy="1732546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4907A4B3-3796-4469-2875-88A40A8ACC51}"/>
                    </a:ext>
                  </a:extLst>
                </p:cNvPr>
                <p:cNvSpPr/>
                <p:nvPr/>
              </p:nvSpPr>
              <p:spPr>
                <a:xfrm>
                  <a:off x="4415589" y="4237121"/>
                  <a:ext cx="994612" cy="715880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557406FC-5147-9878-5823-4E3B60961525}"/>
                    </a:ext>
                  </a:extLst>
                </p:cNvPr>
                <p:cNvSpPr/>
                <p:nvPr/>
              </p:nvSpPr>
              <p:spPr>
                <a:xfrm>
                  <a:off x="5077325" y="4882811"/>
                  <a:ext cx="1515979" cy="1329494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A73F0B64-E154-38A4-02A1-35BD926767D6}"/>
                    </a:ext>
                  </a:extLst>
                </p:cNvPr>
                <p:cNvSpPr/>
                <p:nvPr/>
              </p:nvSpPr>
              <p:spPr>
                <a:xfrm>
                  <a:off x="10260940" y="4721012"/>
                  <a:ext cx="1235526" cy="1329494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C08C0CF9-7E9B-98DE-B3F6-A13CA0D10EA6}"/>
                    </a:ext>
                  </a:extLst>
                </p:cNvPr>
                <p:cNvSpPr/>
                <p:nvPr/>
              </p:nvSpPr>
              <p:spPr>
                <a:xfrm>
                  <a:off x="10647020" y="6050506"/>
                  <a:ext cx="797023" cy="807494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88855CE7-ADFC-9129-8205-D221A49945A5}"/>
                    </a:ext>
                  </a:extLst>
                </p:cNvPr>
                <p:cNvSpPr/>
                <p:nvPr/>
              </p:nvSpPr>
              <p:spPr>
                <a:xfrm>
                  <a:off x="9643177" y="668753"/>
                  <a:ext cx="923223" cy="865407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0C687BA-D24E-AAE0-FD83-5EDE414C74AC}"/>
                  </a:ext>
                </a:extLst>
              </p:cNvPr>
              <p:cNvSpPr txBox="1"/>
              <p:nvPr/>
            </p:nvSpPr>
            <p:spPr>
              <a:xfrm>
                <a:off x="8380128" y="2971020"/>
                <a:ext cx="311633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4400" b="1" dirty="0">
                    <a:solidFill>
                      <a:srgbClr val="FAFAF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开花数：</a:t>
                </a:r>
                <a:r>
                  <a:rPr lang="en-US" altLang="zh-CN" sz="4400" b="1" dirty="0">
                    <a:solidFill>
                      <a:srgbClr val="FAFAF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14</a:t>
                </a:r>
                <a:endParaRPr kumimoji="0" lang="zh-CN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AFAF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88ED6987-B5E5-847D-7568-F6563316CDA1}"/>
                  </a:ext>
                </a:extLst>
              </p:cNvPr>
              <p:cNvSpPr/>
              <p:nvPr/>
            </p:nvSpPr>
            <p:spPr>
              <a:xfrm>
                <a:off x="6998556" y="5938520"/>
                <a:ext cx="575724" cy="919480"/>
              </a:xfrm>
              <a:prstGeom prst="rect">
                <a:avLst/>
              </a:prstGeom>
              <a:no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20E513FB-FA5C-C04B-7E73-E86B7FF1E935}"/>
                </a:ext>
              </a:extLst>
            </p:cNvPr>
            <p:cNvSpPr txBox="1"/>
            <p:nvPr/>
          </p:nvSpPr>
          <p:spPr>
            <a:xfrm>
              <a:off x="2523490" y="-12030"/>
              <a:ext cx="3111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0824F3E-2773-8D5A-975C-DE83DEDAA9C1}"/>
                </a:ext>
              </a:extLst>
            </p:cNvPr>
            <p:cNvSpPr txBox="1"/>
            <p:nvPr/>
          </p:nvSpPr>
          <p:spPr>
            <a:xfrm>
              <a:off x="3271420" y="1186352"/>
              <a:ext cx="3111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EA08E5EC-A3A5-3766-1FF3-136948CE02FF}"/>
                </a:ext>
              </a:extLst>
            </p:cNvPr>
            <p:cNvSpPr txBox="1"/>
            <p:nvPr/>
          </p:nvSpPr>
          <p:spPr>
            <a:xfrm>
              <a:off x="3686509" y="482907"/>
              <a:ext cx="3111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05C6CA55-B2D0-53A7-A75D-135699C5EB38}"/>
                </a:ext>
              </a:extLst>
            </p:cNvPr>
            <p:cNvSpPr txBox="1"/>
            <p:nvPr/>
          </p:nvSpPr>
          <p:spPr>
            <a:xfrm>
              <a:off x="2574758" y="2376141"/>
              <a:ext cx="3111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41A7C9B-BDA5-4C52-FCD7-3B63931E743A}"/>
                </a:ext>
              </a:extLst>
            </p:cNvPr>
            <p:cNvSpPr txBox="1"/>
            <p:nvPr/>
          </p:nvSpPr>
          <p:spPr>
            <a:xfrm>
              <a:off x="3806992" y="2586755"/>
              <a:ext cx="3111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FF8AD94-9B9D-A1F9-3B96-81BAD3B5FA7E}"/>
                </a:ext>
              </a:extLst>
            </p:cNvPr>
            <p:cNvSpPr txBox="1"/>
            <p:nvPr/>
          </p:nvSpPr>
          <p:spPr>
            <a:xfrm>
              <a:off x="4388352" y="4198838"/>
              <a:ext cx="3111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19E13169-C7C5-C568-2E5D-97829D96D415}"/>
                </a:ext>
              </a:extLst>
            </p:cNvPr>
            <p:cNvSpPr txBox="1"/>
            <p:nvPr/>
          </p:nvSpPr>
          <p:spPr>
            <a:xfrm>
              <a:off x="5077325" y="4828491"/>
              <a:ext cx="3111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7A274F7-205B-2313-90B4-BBCC450014C5}"/>
                </a:ext>
              </a:extLst>
            </p:cNvPr>
            <p:cNvSpPr txBox="1"/>
            <p:nvPr/>
          </p:nvSpPr>
          <p:spPr>
            <a:xfrm>
              <a:off x="5500102" y="1934271"/>
              <a:ext cx="3111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81DA18C0-9FC6-5E31-8B57-01445F991FF6}"/>
                </a:ext>
              </a:extLst>
            </p:cNvPr>
            <p:cNvSpPr txBox="1"/>
            <p:nvPr/>
          </p:nvSpPr>
          <p:spPr>
            <a:xfrm>
              <a:off x="5811252" y="2372641"/>
              <a:ext cx="3111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0EF63F97-CFA4-F9C9-9AC3-D36A90ADEAEA}"/>
                </a:ext>
              </a:extLst>
            </p:cNvPr>
            <p:cNvSpPr txBox="1"/>
            <p:nvPr/>
          </p:nvSpPr>
          <p:spPr>
            <a:xfrm>
              <a:off x="5500101" y="3355740"/>
              <a:ext cx="5076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7A312420-6A6D-2600-231A-2851EB6C7690}"/>
                </a:ext>
              </a:extLst>
            </p:cNvPr>
            <p:cNvSpPr txBox="1"/>
            <p:nvPr/>
          </p:nvSpPr>
          <p:spPr>
            <a:xfrm>
              <a:off x="6946133" y="5927825"/>
              <a:ext cx="47333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11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C2FF3621-3D8F-7C6F-A09C-54C16C88BC83}"/>
                </a:ext>
              </a:extLst>
            </p:cNvPr>
            <p:cNvSpPr txBox="1"/>
            <p:nvPr/>
          </p:nvSpPr>
          <p:spPr>
            <a:xfrm>
              <a:off x="9627146" y="627598"/>
              <a:ext cx="53793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F269D18-3FDF-5C9C-776E-1CC993543EFB}"/>
                </a:ext>
              </a:extLst>
            </p:cNvPr>
            <p:cNvSpPr txBox="1"/>
            <p:nvPr/>
          </p:nvSpPr>
          <p:spPr>
            <a:xfrm>
              <a:off x="10239214" y="4683930"/>
              <a:ext cx="4745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251C4C85-2054-E734-17F1-41FA63A55C58}"/>
                </a:ext>
              </a:extLst>
            </p:cNvPr>
            <p:cNvSpPr txBox="1"/>
            <p:nvPr/>
          </p:nvSpPr>
          <p:spPr>
            <a:xfrm>
              <a:off x="10571025" y="6013424"/>
              <a:ext cx="4745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14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4AB657CA-C70B-42F6-AC28-5F16DBB430CA}"/>
              </a:ext>
            </a:extLst>
          </p:cNvPr>
          <p:cNvGrpSpPr/>
          <p:nvPr/>
        </p:nvGrpSpPr>
        <p:grpSpPr>
          <a:xfrm>
            <a:off x="-44008" y="0"/>
            <a:ext cx="12199803" cy="6845300"/>
            <a:chOff x="-44008" y="0"/>
            <a:chExt cx="12199803" cy="6845300"/>
          </a:xfrm>
        </p:grpSpPr>
        <p:grpSp>
          <p:nvGrpSpPr>
            <p:cNvPr id="104" name="组合 103">
              <a:extLst>
                <a:ext uri="{FF2B5EF4-FFF2-40B4-BE49-F238E27FC236}">
                  <a16:creationId xmlns:a16="http://schemas.microsoft.com/office/drawing/2014/main" id="{8AF9C83A-F724-C405-8E2D-196DD028D4A5}"/>
                </a:ext>
              </a:extLst>
            </p:cNvPr>
            <p:cNvGrpSpPr/>
            <p:nvPr/>
          </p:nvGrpSpPr>
          <p:grpSpPr>
            <a:xfrm>
              <a:off x="-44008" y="0"/>
              <a:ext cx="12199803" cy="6845300"/>
              <a:chOff x="-7803" y="0"/>
              <a:chExt cx="12199803" cy="6845300"/>
            </a:xfrm>
          </p:grpSpPr>
          <p:grpSp>
            <p:nvGrpSpPr>
              <p:cNvPr id="101" name="组合 100">
                <a:extLst>
                  <a:ext uri="{FF2B5EF4-FFF2-40B4-BE49-F238E27FC236}">
                    <a16:creationId xmlns:a16="http://schemas.microsoft.com/office/drawing/2014/main" id="{53E1182A-8DDA-3545-4528-7D4A3DF87BF3}"/>
                  </a:ext>
                </a:extLst>
              </p:cNvPr>
              <p:cNvGrpSpPr/>
              <p:nvPr/>
            </p:nvGrpSpPr>
            <p:grpSpPr>
              <a:xfrm>
                <a:off x="-7803" y="0"/>
                <a:ext cx="12199803" cy="6845300"/>
                <a:chOff x="-10025" y="6130"/>
                <a:chExt cx="12199803" cy="6845300"/>
              </a:xfrm>
            </p:grpSpPr>
            <p:sp>
              <p:nvSpPr>
                <p:cNvPr id="2" name="矩形 1">
                  <a:extLst>
                    <a:ext uri="{FF2B5EF4-FFF2-40B4-BE49-F238E27FC236}">
                      <a16:creationId xmlns:a16="http://schemas.microsoft.com/office/drawing/2014/main" id="{66F3CC76-FF66-44F9-3020-2FE37FE5EDAB}"/>
                    </a:ext>
                  </a:extLst>
                </p:cNvPr>
                <p:cNvSpPr/>
                <p:nvPr/>
              </p:nvSpPr>
              <p:spPr>
                <a:xfrm>
                  <a:off x="897890" y="264693"/>
                  <a:ext cx="461211" cy="401053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3" name="矩形 2">
                  <a:extLst>
                    <a:ext uri="{FF2B5EF4-FFF2-40B4-BE49-F238E27FC236}">
                      <a16:creationId xmlns:a16="http://schemas.microsoft.com/office/drawing/2014/main" id="{6DFCD6E5-FE6F-F885-49D7-3B8E95ED2F00}"/>
                    </a:ext>
                  </a:extLst>
                </p:cNvPr>
                <p:cNvSpPr/>
                <p:nvPr/>
              </p:nvSpPr>
              <p:spPr>
                <a:xfrm>
                  <a:off x="2392880" y="674424"/>
                  <a:ext cx="461211" cy="401053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" name="矩形 3">
                  <a:extLst>
                    <a:ext uri="{FF2B5EF4-FFF2-40B4-BE49-F238E27FC236}">
                      <a16:creationId xmlns:a16="http://schemas.microsoft.com/office/drawing/2014/main" id="{24E6C986-E0D7-227B-927B-1B1536251AF7}"/>
                    </a:ext>
                  </a:extLst>
                </p:cNvPr>
                <p:cNvSpPr/>
                <p:nvPr/>
              </p:nvSpPr>
              <p:spPr>
                <a:xfrm>
                  <a:off x="187960" y="2815389"/>
                  <a:ext cx="368969" cy="369772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95CA06D6-4063-6FAC-AED3-09BA15D590FE}"/>
                    </a:ext>
                  </a:extLst>
                </p:cNvPr>
                <p:cNvSpPr/>
                <p:nvPr/>
              </p:nvSpPr>
              <p:spPr>
                <a:xfrm>
                  <a:off x="-10025" y="3441033"/>
                  <a:ext cx="162426" cy="336883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F26FF066-F3D6-4FA0-D85C-49E76AF6D8C8}"/>
                    </a:ext>
                  </a:extLst>
                </p:cNvPr>
                <p:cNvSpPr/>
                <p:nvPr/>
              </p:nvSpPr>
              <p:spPr>
                <a:xfrm>
                  <a:off x="71188" y="4258178"/>
                  <a:ext cx="162425" cy="18949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0BBAF7B8-8839-4198-2D39-D82419977DA9}"/>
                    </a:ext>
                  </a:extLst>
                </p:cNvPr>
                <p:cNvSpPr/>
                <p:nvPr/>
              </p:nvSpPr>
              <p:spPr>
                <a:xfrm>
                  <a:off x="1521077" y="4072511"/>
                  <a:ext cx="162425" cy="18949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00EF256E-8C8D-3A1E-3679-2FCCB6C45CF1}"/>
                    </a:ext>
                  </a:extLst>
                </p:cNvPr>
                <p:cNvSpPr/>
                <p:nvPr/>
              </p:nvSpPr>
              <p:spPr>
                <a:xfrm>
                  <a:off x="2074821" y="3957308"/>
                  <a:ext cx="197234" cy="18949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1EB79EF6-336D-A8E9-ECF7-E1F6FAF6DC25}"/>
                    </a:ext>
                  </a:extLst>
                </p:cNvPr>
                <p:cNvSpPr/>
                <p:nvPr/>
              </p:nvSpPr>
              <p:spPr>
                <a:xfrm>
                  <a:off x="-1" y="5382126"/>
                  <a:ext cx="196517" cy="28073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29F42CB0-4BED-57BB-92B5-F54A8ECB57EE}"/>
                    </a:ext>
                  </a:extLst>
                </p:cNvPr>
                <p:cNvSpPr/>
                <p:nvPr/>
              </p:nvSpPr>
              <p:spPr>
                <a:xfrm>
                  <a:off x="0" y="6352091"/>
                  <a:ext cx="124883" cy="28073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E24737DF-8D58-5995-AB35-75BF5D3520F6}"/>
                    </a:ext>
                  </a:extLst>
                </p:cNvPr>
                <p:cNvSpPr/>
                <p:nvPr/>
              </p:nvSpPr>
              <p:spPr>
                <a:xfrm>
                  <a:off x="773007" y="5647088"/>
                  <a:ext cx="300143" cy="26264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0E35B935-DF84-1417-D868-26793B8DA321}"/>
                    </a:ext>
                  </a:extLst>
                </p:cNvPr>
                <p:cNvSpPr/>
                <p:nvPr/>
              </p:nvSpPr>
              <p:spPr>
                <a:xfrm>
                  <a:off x="923078" y="6077706"/>
                  <a:ext cx="399839" cy="39717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6BE82B40-8F59-9715-F361-2543628D7C07}"/>
                    </a:ext>
                  </a:extLst>
                </p:cNvPr>
                <p:cNvSpPr/>
                <p:nvPr/>
              </p:nvSpPr>
              <p:spPr>
                <a:xfrm>
                  <a:off x="1665959" y="6013424"/>
                  <a:ext cx="399839" cy="39717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0AE82BD8-44B0-8B1C-75EA-7CA2BAD79586}"/>
                    </a:ext>
                  </a:extLst>
                </p:cNvPr>
                <p:cNvSpPr/>
                <p:nvPr/>
              </p:nvSpPr>
              <p:spPr>
                <a:xfrm>
                  <a:off x="3642164" y="6229798"/>
                  <a:ext cx="399839" cy="39717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D4C5C8AF-6996-A636-7724-8E94CF429A4E}"/>
                    </a:ext>
                  </a:extLst>
                </p:cNvPr>
                <p:cNvSpPr/>
                <p:nvPr/>
              </p:nvSpPr>
              <p:spPr>
                <a:xfrm>
                  <a:off x="2838066" y="5036429"/>
                  <a:ext cx="369978" cy="34569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56577A64-EC05-06DD-6B12-0517BF85F499}"/>
                    </a:ext>
                  </a:extLst>
                </p:cNvPr>
                <p:cNvSpPr/>
                <p:nvPr/>
              </p:nvSpPr>
              <p:spPr>
                <a:xfrm>
                  <a:off x="3204579" y="4228431"/>
                  <a:ext cx="399839" cy="39717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2C6A6EBC-058D-B533-9194-6FE8AC35491E}"/>
                    </a:ext>
                  </a:extLst>
                </p:cNvPr>
                <p:cNvSpPr/>
                <p:nvPr/>
              </p:nvSpPr>
              <p:spPr>
                <a:xfrm>
                  <a:off x="3552346" y="4453599"/>
                  <a:ext cx="327178" cy="296202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A15F80FF-DBEB-4B0E-F533-8339399C8EA5}"/>
                    </a:ext>
                  </a:extLst>
                </p:cNvPr>
                <p:cNvSpPr/>
                <p:nvPr/>
              </p:nvSpPr>
              <p:spPr>
                <a:xfrm>
                  <a:off x="5140536" y="6735763"/>
                  <a:ext cx="399839" cy="11566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矩形 53">
                  <a:extLst>
                    <a:ext uri="{FF2B5EF4-FFF2-40B4-BE49-F238E27FC236}">
                      <a16:creationId xmlns:a16="http://schemas.microsoft.com/office/drawing/2014/main" id="{D70D3FFD-D694-189C-32F6-2C491DF589F7}"/>
                    </a:ext>
                  </a:extLst>
                </p:cNvPr>
                <p:cNvSpPr/>
                <p:nvPr/>
              </p:nvSpPr>
              <p:spPr>
                <a:xfrm>
                  <a:off x="6069546" y="6474883"/>
                  <a:ext cx="399839" cy="37654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" name="矩形 54">
                  <a:extLst>
                    <a:ext uri="{FF2B5EF4-FFF2-40B4-BE49-F238E27FC236}">
                      <a16:creationId xmlns:a16="http://schemas.microsoft.com/office/drawing/2014/main" id="{302BFAFC-EF65-3C8E-B729-0E9CEF823C6A}"/>
                    </a:ext>
                  </a:extLst>
                </p:cNvPr>
                <p:cNvSpPr/>
                <p:nvPr/>
              </p:nvSpPr>
              <p:spPr>
                <a:xfrm>
                  <a:off x="6096000" y="6097486"/>
                  <a:ext cx="399839" cy="37654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5AA3473D-26AE-7239-5912-229EF6738CB6}"/>
                    </a:ext>
                  </a:extLst>
                </p:cNvPr>
                <p:cNvSpPr/>
                <p:nvPr/>
              </p:nvSpPr>
              <p:spPr>
                <a:xfrm>
                  <a:off x="6546293" y="5662863"/>
                  <a:ext cx="399839" cy="37654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C8ED2579-9CB3-7CAC-383D-F4106EEE6BE4}"/>
                    </a:ext>
                  </a:extLst>
                </p:cNvPr>
                <p:cNvSpPr/>
                <p:nvPr/>
              </p:nvSpPr>
              <p:spPr>
                <a:xfrm>
                  <a:off x="6735763" y="5892800"/>
                  <a:ext cx="232095" cy="258763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F51006FB-9736-E2DD-2F15-6BF856D25979}"/>
                    </a:ext>
                  </a:extLst>
                </p:cNvPr>
                <p:cNvSpPr/>
                <p:nvPr/>
              </p:nvSpPr>
              <p:spPr>
                <a:xfrm>
                  <a:off x="7099010" y="4241686"/>
                  <a:ext cx="258523" cy="37654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E32000FD-33BD-A9FE-D260-2F7962BFF07C}"/>
                    </a:ext>
                  </a:extLst>
                </p:cNvPr>
                <p:cNvSpPr/>
                <p:nvPr/>
              </p:nvSpPr>
              <p:spPr>
                <a:xfrm>
                  <a:off x="7393297" y="4198838"/>
                  <a:ext cx="169554" cy="24883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2EFDE8FB-6D97-C08F-7029-56200B4D0041}"/>
                    </a:ext>
                  </a:extLst>
                </p:cNvPr>
                <p:cNvSpPr/>
                <p:nvPr/>
              </p:nvSpPr>
              <p:spPr>
                <a:xfrm>
                  <a:off x="7545697" y="4351238"/>
                  <a:ext cx="169554" cy="24883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54519543-CFC8-56F1-6A19-7CD6F2CB2BE5}"/>
                    </a:ext>
                  </a:extLst>
                </p:cNvPr>
                <p:cNvSpPr/>
                <p:nvPr/>
              </p:nvSpPr>
              <p:spPr>
                <a:xfrm>
                  <a:off x="7773877" y="4373324"/>
                  <a:ext cx="258523" cy="252284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49D1FFB6-3FCB-621C-6108-C09CD4573C07}"/>
                    </a:ext>
                  </a:extLst>
                </p:cNvPr>
                <p:cNvSpPr/>
                <p:nvPr/>
              </p:nvSpPr>
              <p:spPr>
                <a:xfrm>
                  <a:off x="8448744" y="4323255"/>
                  <a:ext cx="258523" cy="252284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DB4DE367-9590-D109-F3FA-F10D654402FB}"/>
                    </a:ext>
                  </a:extLst>
                </p:cNvPr>
                <p:cNvSpPr/>
                <p:nvPr/>
              </p:nvSpPr>
              <p:spPr>
                <a:xfrm>
                  <a:off x="7357533" y="3769000"/>
                  <a:ext cx="258523" cy="252284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8EF06C8D-B30F-1B6C-9383-B454315984E2}"/>
                    </a:ext>
                  </a:extLst>
                </p:cNvPr>
                <p:cNvSpPr/>
                <p:nvPr/>
              </p:nvSpPr>
              <p:spPr>
                <a:xfrm>
                  <a:off x="7098899" y="3229598"/>
                  <a:ext cx="273451" cy="294758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51011558-3D7A-791B-5C86-20054A363BB3}"/>
                    </a:ext>
                  </a:extLst>
                </p:cNvPr>
                <p:cNvSpPr/>
                <p:nvPr/>
              </p:nvSpPr>
              <p:spPr>
                <a:xfrm>
                  <a:off x="7766412" y="3551860"/>
                  <a:ext cx="207601" cy="217140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矩形 65">
                  <a:extLst>
                    <a:ext uri="{FF2B5EF4-FFF2-40B4-BE49-F238E27FC236}">
                      <a16:creationId xmlns:a16="http://schemas.microsoft.com/office/drawing/2014/main" id="{7C616279-5B92-72DC-94E2-85C311E5D04A}"/>
                    </a:ext>
                  </a:extLst>
                </p:cNvPr>
                <p:cNvSpPr/>
                <p:nvPr/>
              </p:nvSpPr>
              <p:spPr>
                <a:xfrm>
                  <a:off x="8032400" y="3175846"/>
                  <a:ext cx="381350" cy="329353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矩形 66">
                  <a:extLst>
                    <a:ext uri="{FF2B5EF4-FFF2-40B4-BE49-F238E27FC236}">
                      <a16:creationId xmlns:a16="http://schemas.microsoft.com/office/drawing/2014/main" id="{5D554909-F056-DB71-DF12-85261CB567AF}"/>
                    </a:ext>
                  </a:extLst>
                </p:cNvPr>
                <p:cNvSpPr/>
                <p:nvPr/>
              </p:nvSpPr>
              <p:spPr>
                <a:xfrm>
                  <a:off x="8285516" y="3505199"/>
                  <a:ext cx="381350" cy="329353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" name="矩形 67">
                  <a:extLst>
                    <a:ext uri="{FF2B5EF4-FFF2-40B4-BE49-F238E27FC236}">
                      <a16:creationId xmlns:a16="http://schemas.microsoft.com/office/drawing/2014/main" id="{8ADED94F-661E-94AE-13C0-A88F16FD3049}"/>
                    </a:ext>
                  </a:extLst>
                </p:cNvPr>
                <p:cNvSpPr/>
                <p:nvPr/>
              </p:nvSpPr>
              <p:spPr>
                <a:xfrm>
                  <a:off x="9195774" y="3541823"/>
                  <a:ext cx="431371" cy="42057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矩形 68">
                  <a:extLst>
                    <a:ext uri="{FF2B5EF4-FFF2-40B4-BE49-F238E27FC236}">
                      <a16:creationId xmlns:a16="http://schemas.microsoft.com/office/drawing/2014/main" id="{B58F2C4F-F7B3-93E9-7F34-703FB1D7B7A4}"/>
                    </a:ext>
                  </a:extLst>
                </p:cNvPr>
                <p:cNvSpPr/>
                <p:nvPr/>
              </p:nvSpPr>
              <p:spPr>
                <a:xfrm>
                  <a:off x="10431334" y="3538814"/>
                  <a:ext cx="431371" cy="42057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" name="矩形 69">
                  <a:extLst>
                    <a:ext uri="{FF2B5EF4-FFF2-40B4-BE49-F238E27FC236}">
                      <a16:creationId xmlns:a16="http://schemas.microsoft.com/office/drawing/2014/main" id="{6D88F9B0-45D9-2F04-1B4C-BDCF8FD07E58}"/>
                    </a:ext>
                  </a:extLst>
                </p:cNvPr>
                <p:cNvSpPr/>
                <p:nvPr/>
              </p:nvSpPr>
              <p:spPr>
                <a:xfrm>
                  <a:off x="10498034" y="4020448"/>
                  <a:ext cx="431371" cy="42057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" name="矩形 70">
                  <a:extLst>
                    <a:ext uri="{FF2B5EF4-FFF2-40B4-BE49-F238E27FC236}">
                      <a16:creationId xmlns:a16="http://schemas.microsoft.com/office/drawing/2014/main" id="{7145B430-1BDD-8955-E6C4-D50F99EBD254}"/>
                    </a:ext>
                  </a:extLst>
                </p:cNvPr>
                <p:cNvSpPr/>
                <p:nvPr/>
              </p:nvSpPr>
              <p:spPr>
                <a:xfrm>
                  <a:off x="10855933" y="4427019"/>
                  <a:ext cx="431371" cy="42057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" name="矩形 71">
                  <a:extLst>
                    <a:ext uri="{FF2B5EF4-FFF2-40B4-BE49-F238E27FC236}">
                      <a16:creationId xmlns:a16="http://schemas.microsoft.com/office/drawing/2014/main" id="{D83D06D5-659A-622D-115A-DB680CBE5BA5}"/>
                    </a:ext>
                  </a:extLst>
                </p:cNvPr>
                <p:cNvSpPr/>
                <p:nvPr/>
              </p:nvSpPr>
              <p:spPr>
                <a:xfrm>
                  <a:off x="11589245" y="4300654"/>
                  <a:ext cx="431371" cy="42057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" name="矩形 72">
                  <a:extLst>
                    <a:ext uri="{FF2B5EF4-FFF2-40B4-BE49-F238E27FC236}">
                      <a16:creationId xmlns:a16="http://schemas.microsoft.com/office/drawing/2014/main" id="{D1270C97-FB80-E569-219A-B0040BBE9FD5}"/>
                    </a:ext>
                  </a:extLst>
                </p:cNvPr>
                <p:cNvSpPr/>
                <p:nvPr/>
              </p:nvSpPr>
              <p:spPr>
                <a:xfrm>
                  <a:off x="11815557" y="4195335"/>
                  <a:ext cx="374221" cy="42057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99BAE1DD-BD7D-2C04-4758-0EA1BA9D30C0}"/>
                    </a:ext>
                  </a:extLst>
                </p:cNvPr>
                <p:cNvSpPr/>
                <p:nvPr/>
              </p:nvSpPr>
              <p:spPr>
                <a:xfrm>
                  <a:off x="11309537" y="3609474"/>
                  <a:ext cx="357357" cy="298951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00544731-621B-7ECC-C867-56A8EA7F2ED2}"/>
                    </a:ext>
                  </a:extLst>
                </p:cNvPr>
                <p:cNvSpPr/>
                <p:nvPr/>
              </p:nvSpPr>
              <p:spPr>
                <a:xfrm>
                  <a:off x="9908113" y="5279236"/>
                  <a:ext cx="331102" cy="329932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9608516E-7AE9-626E-8C77-F911612666EC}"/>
                    </a:ext>
                  </a:extLst>
                </p:cNvPr>
                <p:cNvSpPr/>
                <p:nvPr/>
              </p:nvSpPr>
              <p:spPr>
                <a:xfrm>
                  <a:off x="8431699" y="6120793"/>
                  <a:ext cx="517568" cy="453574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8C594F2C-FA25-6D83-5BA5-05A62E082732}"/>
                    </a:ext>
                  </a:extLst>
                </p:cNvPr>
                <p:cNvSpPr/>
                <p:nvPr/>
              </p:nvSpPr>
              <p:spPr>
                <a:xfrm>
                  <a:off x="7470772" y="5832185"/>
                  <a:ext cx="332779" cy="319378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矩形 77">
                  <a:extLst>
                    <a:ext uri="{FF2B5EF4-FFF2-40B4-BE49-F238E27FC236}">
                      <a16:creationId xmlns:a16="http://schemas.microsoft.com/office/drawing/2014/main" id="{7B4A2E07-127F-4C0B-6739-EC0995D6E139}"/>
                    </a:ext>
                  </a:extLst>
                </p:cNvPr>
                <p:cNvSpPr/>
                <p:nvPr/>
              </p:nvSpPr>
              <p:spPr>
                <a:xfrm>
                  <a:off x="8523817" y="6574366"/>
                  <a:ext cx="243416" cy="22984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矩形 78">
                  <a:extLst>
                    <a:ext uri="{FF2B5EF4-FFF2-40B4-BE49-F238E27FC236}">
                      <a16:creationId xmlns:a16="http://schemas.microsoft.com/office/drawing/2014/main" id="{1A377844-9DDB-D928-70FA-502AEC83DE1B}"/>
                    </a:ext>
                  </a:extLst>
                </p:cNvPr>
                <p:cNvSpPr/>
                <p:nvPr/>
              </p:nvSpPr>
              <p:spPr>
                <a:xfrm>
                  <a:off x="9983080" y="6410601"/>
                  <a:ext cx="243416" cy="22984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矩形 79">
                  <a:extLst>
                    <a:ext uri="{FF2B5EF4-FFF2-40B4-BE49-F238E27FC236}">
                      <a16:creationId xmlns:a16="http://schemas.microsoft.com/office/drawing/2014/main" id="{6EB0E68E-972B-246F-9D6A-692A3D38343E}"/>
                    </a:ext>
                  </a:extLst>
                </p:cNvPr>
                <p:cNvSpPr/>
                <p:nvPr/>
              </p:nvSpPr>
              <p:spPr>
                <a:xfrm>
                  <a:off x="10282625" y="6410601"/>
                  <a:ext cx="243416" cy="22984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矩形 80">
                  <a:extLst>
                    <a:ext uri="{FF2B5EF4-FFF2-40B4-BE49-F238E27FC236}">
                      <a16:creationId xmlns:a16="http://schemas.microsoft.com/office/drawing/2014/main" id="{6339A2DE-B154-F3B8-55E0-ED4D616C70B0}"/>
                    </a:ext>
                  </a:extLst>
                </p:cNvPr>
                <p:cNvSpPr/>
                <p:nvPr/>
              </p:nvSpPr>
              <p:spPr>
                <a:xfrm>
                  <a:off x="11693849" y="6224406"/>
                  <a:ext cx="243416" cy="22984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矩形 81">
                  <a:extLst>
                    <a:ext uri="{FF2B5EF4-FFF2-40B4-BE49-F238E27FC236}">
                      <a16:creationId xmlns:a16="http://schemas.microsoft.com/office/drawing/2014/main" id="{8CF39F29-DDD4-538B-470D-DA2CABA1D6B3}"/>
                    </a:ext>
                  </a:extLst>
                </p:cNvPr>
                <p:cNvSpPr/>
                <p:nvPr/>
              </p:nvSpPr>
              <p:spPr>
                <a:xfrm>
                  <a:off x="11004160" y="5127583"/>
                  <a:ext cx="390280" cy="369332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" name="矩形 82">
                  <a:extLst>
                    <a:ext uri="{FF2B5EF4-FFF2-40B4-BE49-F238E27FC236}">
                      <a16:creationId xmlns:a16="http://schemas.microsoft.com/office/drawing/2014/main" id="{B999C3B8-BF47-BC2B-C0BE-F3108AA43F80}"/>
                    </a:ext>
                  </a:extLst>
                </p:cNvPr>
                <p:cNvSpPr/>
                <p:nvPr/>
              </p:nvSpPr>
              <p:spPr>
                <a:xfrm>
                  <a:off x="10663017" y="2303603"/>
                  <a:ext cx="431371" cy="420577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" name="矩形 83">
                  <a:extLst>
                    <a:ext uri="{FF2B5EF4-FFF2-40B4-BE49-F238E27FC236}">
                      <a16:creationId xmlns:a16="http://schemas.microsoft.com/office/drawing/2014/main" id="{9817FEA1-1482-4760-A77C-6A99F1EB86CD}"/>
                    </a:ext>
                  </a:extLst>
                </p:cNvPr>
                <p:cNvSpPr/>
                <p:nvPr/>
              </p:nvSpPr>
              <p:spPr>
                <a:xfrm>
                  <a:off x="8849035" y="2347018"/>
                  <a:ext cx="311150" cy="30516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矩形 84">
                  <a:extLst>
                    <a:ext uri="{FF2B5EF4-FFF2-40B4-BE49-F238E27FC236}">
                      <a16:creationId xmlns:a16="http://schemas.microsoft.com/office/drawing/2014/main" id="{73CEF238-7CEB-0C6A-F98C-D60E6AD2D0EC}"/>
                    </a:ext>
                  </a:extLst>
                </p:cNvPr>
                <p:cNvSpPr/>
                <p:nvPr/>
              </p:nvSpPr>
              <p:spPr>
                <a:xfrm>
                  <a:off x="8707267" y="2887996"/>
                  <a:ext cx="311150" cy="30516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矩形 85">
                  <a:extLst>
                    <a:ext uri="{FF2B5EF4-FFF2-40B4-BE49-F238E27FC236}">
                      <a16:creationId xmlns:a16="http://schemas.microsoft.com/office/drawing/2014/main" id="{472396D5-F8F9-9706-9487-9EE0D9581F9A}"/>
                    </a:ext>
                  </a:extLst>
                </p:cNvPr>
                <p:cNvSpPr/>
                <p:nvPr/>
              </p:nvSpPr>
              <p:spPr>
                <a:xfrm>
                  <a:off x="10335869" y="2899095"/>
                  <a:ext cx="311150" cy="30516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矩形 86">
                  <a:extLst>
                    <a:ext uri="{FF2B5EF4-FFF2-40B4-BE49-F238E27FC236}">
                      <a16:creationId xmlns:a16="http://schemas.microsoft.com/office/drawing/2014/main" id="{29EC57FC-182F-B386-D3CF-13D02C5D2DDF}"/>
                    </a:ext>
                  </a:extLst>
                </p:cNvPr>
                <p:cNvSpPr/>
                <p:nvPr/>
              </p:nvSpPr>
              <p:spPr>
                <a:xfrm>
                  <a:off x="11153962" y="2525861"/>
                  <a:ext cx="311150" cy="30516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" name="矩形 87">
                  <a:extLst>
                    <a:ext uri="{FF2B5EF4-FFF2-40B4-BE49-F238E27FC236}">
                      <a16:creationId xmlns:a16="http://schemas.microsoft.com/office/drawing/2014/main" id="{7257B74A-E566-5595-67DA-618E79558D34}"/>
                    </a:ext>
                  </a:extLst>
                </p:cNvPr>
                <p:cNvSpPr/>
                <p:nvPr/>
              </p:nvSpPr>
              <p:spPr>
                <a:xfrm>
                  <a:off x="11394440" y="2724180"/>
                  <a:ext cx="272454" cy="259246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89" name="矩形 88">
                  <a:extLst>
                    <a:ext uri="{FF2B5EF4-FFF2-40B4-BE49-F238E27FC236}">
                      <a16:creationId xmlns:a16="http://schemas.microsoft.com/office/drawing/2014/main" id="{50E94621-F1EF-2F94-1179-F23EC8D88536}"/>
                    </a:ext>
                  </a:extLst>
                </p:cNvPr>
                <p:cNvSpPr/>
                <p:nvPr/>
              </p:nvSpPr>
              <p:spPr>
                <a:xfrm>
                  <a:off x="11781690" y="2092657"/>
                  <a:ext cx="311150" cy="305165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" name="矩形 89">
                  <a:extLst>
                    <a:ext uri="{FF2B5EF4-FFF2-40B4-BE49-F238E27FC236}">
                      <a16:creationId xmlns:a16="http://schemas.microsoft.com/office/drawing/2014/main" id="{624FFBB5-4B4E-B154-5FFB-D65E6502A2E4}"/>
                    </a:ext>
                  </a:extLst>
                </p:cNvPr>
                <p:cNvSpPr/>
                <p:nvPr/>
              </p:nvSpPr>
              <p:spPr>
                <a:xfrm>
                  <a:off x="11606178" y="1545778"/>
                  <a:ext cx="431370" cy="512788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矩形 90">
                  <a:extLst>
                    <a:ext uri="{FF2B5EF4-FFF2-40B4-BE49-F238E27FC236}">
                      <a16:creationId xmlns:a16="http://schemas.microsoft.com/office/drawing/2014/main" id="{44F5754F-6638-A148-E2DF-E77B12F0F98E}"/>
                    </a:ext>
                  </a:extLst>
                </p:cNvPr>
                <p:cNvSpPr/>
                <p:nvPr/>
              </p:nvSpPr>
              <p:spPr>
                <a:xfrm>
                  <a:off x="9195774" y="4721231"/>
                  <a:ext cx="258523" cy="252284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" name="矩形 91">
                  <a:extLst>
                    <a:ext uri="{FF2B5EF4-FFF2-40B4-BE49-F238E27FC236}">
                      <a16:creationId xmlns:a16="http://schemas.microsoft.com/office/drawing/2014/main" id="{A3BE3FD7-E414-D4D6-2FBF-79100959B842}"/>
                    </a:ext>
                  </a:extLst>
                </p:cNvPr>
                <p:cNvSpPr/>
                <p:nvPr/>
              </p:nvSpPr>
              <p:spPr>
                <a:xfrm>
                  <a:off x="9708932" y="4174735"/>
                  <a:ext cx="258523" cy="252284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矩形 92">
                  <a:extLst>
                    <a:ext uri="{FF2B5EF4-FFF2-40B4-BE49-F238E27FC236}">
                      <a16:creationId xmlns:a16="http://schemas.microsoft.com/office/drawing/2014/main" id="{4B68DC69-A5D9-6021-7E93-984FDB6FFE91}"/>
                    </a:ext>
                  </a:extLst>
                </p:cNvPr>
                <p:cNvSpPr/>
                <p:nvPr/>
              </p:nvSpPr>
              <p:spPr>
                <a:xfrm>
                  <a:off x="10555029" y="362162"/>
                  <a:ext cx="374376" cy="369042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" name="矩形 93">
                  <a:extLst>
                    <a:ext uri="{FF2B5EF4-FFF2-40B4-BE49-F238E27FC236}">
                      <a16:creationId xmlns:a16="http://schemas.microsoft.com/office/drawing/2014/main" id="{7FCE2531-5D17-6027-4EC2-54E1527448E9}"/>
                    </a:ext>
                  </a:extLst>
                </p:cNvPr>
                <p:cNvSpPr/>
                <p:nvPr/>
              </p:nvSpPr>
              <p:spPr>
                <a:xfrm>
                  <a:off x="6603999" y="1555684"/>
                  <a:ext cx="255725" cy="273116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矩形 94">
                  <a:extLst>
                    <a:ext uri="{FF2B5EF4-FFF2-40B4-BE49-F238E27FC236}">
                      <a16:creationId xmlns:a16="http://schemas.microsoft.com/office/drawing/2014/main" id="{9ED94BDF-97D6-CA67-88BE-8FF8D80503E0}"/>
                    </a:ext>
                  </a:extLst>
                </p:cNvPr>
                <p:cNvSpPr/>
                <p:nvPr/>
              </p:nvSpPr>
              <p:spPr>
                <a:xfrm>
                  <a:off x="5779166" y="873306"/>
                  <a:ext cx="374376" cy="369042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" name="矩形 95">
                  <a:extLst>
                    <a:ext uri="{FF2B5EF4-FFF2-40B4-BE49-F238E27FC236}">
                      <a16:creationId xmlns:a16="http://schemas.microsoft.com/office/drawing/2014/main" id="{F4CE259C-5D1A-0C1C-4C34-9A8F1783E1CA}"/>
                    </a:ext>
                  </a:extLst>
                </p:cNvPr>
                <p:cNvSpPr/>
                <p:nvPr/>
              </p:nvSpPr>
              <p:spPr>
                <a:xfrm>
                  <a:off x="6367976" y="715681"/>
                  <a:ext cx="255725" cy="273116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" name="矩形 96">
                  <a:extLst>
                    <a:ext uri="{FF2B5EF4-FFF2-40B4-BE49-F238E27FC236}">
                      <a16:creationId xmlns:a16="http://schemas.microsoft.com/office/drawing/2014/main" id="{C68AB1AA-94FE-B653-86BD-74B8E18B1181}"/>
                    </a:ext>
                  </a:extLst>
                </p:cNvPr>
                <p:cNvSpPr/>
                <p:nvPr/>
              </p:nvSpPr>
              <p:spPr>
                <a:xfrm>
                  <a:off x="9499282" y="1371018"/>
                  <a:ext cx="255725" cy="273116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矩形 97">
                  <a:extLst>
                    <a:ext uri="{FF2B5EF4-FFF2-40B4-BE49-F238E27FC236}">
                      <a16:creationId xmlns:a16="http://schemas.microsoft.com/office/drawing/2014/main" id="{4BBD1288-13F5-E75A-8A69-9B10CE340BA1}"/>
                    </a:ext>
                  </a:extLst>
                </p:cNvPr>
                <p:cNvSpPr/>
                <p:nvPr/>
              </p:nvSpPr>
              <p:spPr>
                <a:xfrm>
                  <a:off x="10789806" y="1938704"/>
                  <a:ext cx="255725" cy="273116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矩形 98">
                  <a:extLst>
                    <a:ext uri="{FF2B5EF4-FFF2-40B4-BE49-F238E27FC236}">
                      <a16:creationId xmlns:a16="http://schemas.microsoft.com/office/drawing/2014/main" id="{14CD93BC-C406-A629-AD1A-7D021C0631C2}"/>
                    </a:ext>
                  </a:extLst>
                </p:cNvPr>
                <p:cNvSpPr/>
                <p:nvPr/>
              </p:nvSpPr>
              <p:spPr>
                <a:xfrm>
                  <a:off x="9545775" y="5006120"/>
                  <a:ext cx="255725" cy="273116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" name="矩形 99">
                  <a:extLst>
                    <a:ext uri="{FF2B5EF4-FFF2-40B4-BE49-F238E27FC236}">
                      <a16:creationId xmlns:a16="http://schemas.microsoft.com/office/drawing/2014/main" id="{975DFD79-E4FC-5E86-3FFC-E443FD457A35}"/>
                    </a:ext>
                  </a:extLst>
                </p:cNvPr>
                <p:cNvSpPr/>
                <p:nvPr/>
              </p:nvSpPr>
              <p:spPr>
                <a:xfrm>
                  <a:off x="1962708" y="6130"/>
                  <a:ext cx="313267" cy="131232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02" name="矩形 101">
                <a:extLst>
                  <a:ext uri="{FF2B5EF4-FFF2-40B4-BE49-F238E27FC236}">
                    <a16:creationId xmlns:a16="http://schemas.microsoft.com/office/drawing/2014/main" id="{8D31ED98-D54F-4770-CE76-05DA4DCFC7B0}"/>
                  </a:ext>
                </a:extLst>
              </p:cNvPr>
              <p:cNvSpPr/>
              <p:nvPr/>
            </p:nvSpPr>
            <p:spPr>
              <a:xfrm>
                <a:off x="2699342" y="2630378"/>
                <a:ext cx="361357" cy="392222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7B1608DB-AED7-9CE1-8734-7316932F73EC}"/>
                </a:ext>
              </a:extLst>
            </p:cNvPr>
            <p:cNvSpPr txBox="1"/>
            <p:nvPr/>
          </p:nvSpPr>
          <p:spPr>
            <a:xfrm>
              <a:off x="10071243" y="301282"/>
              <a:ext cx="20322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FAFAF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花蕾数</a:t>
              </a:r>
              <a:r>
                <a:rPr lang="zh-CN" altLang="en-US" sz="1800" b="1" dirty="0">
                  <a:solidFill>
                    <a:srgbClr val="FAFAF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2400" b="1" dirty="0">
                  <a:solidFill>
                    <a:srgbClr val="FAFAF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63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3530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43 0.02338 L 0.00143 0.2733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99DB3BB-4374-C363-D901-383835E339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21523B6-41A4-71B8-540E-91BED2A95B2C}"/>
              </a:ext>
            </a:extLst>
          </p:cNvPr>
          <p:cNvSpPr txBox="1"/>
          <p:nvPr/>
        </p:nvSpPr>
        <p:spPr>
          <a:xfrm>
            <a:off x="67733" y="2555596"/>
            <a:ext cx="33198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这个呢</a:t>
            </a:r>
            <a:r>
              <a:rPr lang="zh-CN" altLang="en-US" sz="3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AFAF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F832125-5E2A-40AC-D6DF-ED0C0E15F6F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4538134" y="4377266"/>
            <a:chExt cx="12192000" cy="685800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47B60974-B050-AAD2-AD09-57C9BBA64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38134" y="4377266"/>
              <a:ext cx="12192000" cy="6858000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6132E06-0DFE-0989-F1F0-89D021384B0D}"/>
                </a:ext>
              </a:extLst>
            </p:cNvPr>
            <p:cNvSpPr txBox="1"/>
            <p:nvPr/>
          </p:nvSpPr>
          <p:spPr>
            <a:xfrm>
              <a:off x="9651555" y="7421545"/>
              <a:ext cx="196515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800" b="1" dirty="0">
                  <a:solidFill>
                    <a:srgbClr val="FAFAF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3024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009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1E47E-6FE3-3693-DB32-B90A27F72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FC4DCDF-8F1B-8FBA-B4EE-2EA40FAC5C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F7BC9AB-BA1B-7568-C38D-002942939617}"/>
              </a:ext>
            </a:extLst>
          </p:cNvPr>
          <p:cNvSpPr txBox="1"/>
          <p:nvPr/>
        </p:nvSpPr>
        <p:spPr>
          <a:xfrm>
            <a:off x="361038" y="3044279"/>
            <a:ext cx="33198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还有这个</a:t>
            </a:r>
            <a:r>
              <a:rPr lang="zh-CN" altLang="en-US" sz="3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AFAF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4F36802-50A3-0F25-CC88-EF1B6579037C}"/>
              </a:ext>
            </a:extLst>
          </p:cNvPr>
          <p:cNvGrpSpPr/>
          <p:nvPr/>
        </p:nvGrpSpPr>
        <p:grpSpPr>
          <a:xfrm>
            <a:off x="0" y="-1"/>
            <a:ext cx="12192000" cy="6858000"/>
            <a:chOff x="0" y="0"/>
            <a:chExt cx="12192000" cy="685800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77C1463-1545-4897-0761-18210F569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4D754FA-F3E6-C2F3-B711-797851F026EB}"/>
                </a:ext>
              </a:extLst>
            </p:cNvPr>
            <p:cNvSpPr txBox="1"/>
            <p:nvPr/>
          </p:nvSpPr>
          <p:spPr>
            <a:xfrm>
              <a:off x="5113421" y="3044279"/>
              <a:ext cx="196515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800" b="1" dirty="0">
                  <a:solidFill>
                    <a:srgbClr val="FAFAF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3257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542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B9669-ADA3-7BA5-C8CA-8FCE390FA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EB1B7FBD-5513-216E-9E7F-735109F1AC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7A511EEB-7558-8DF9-1219-FC25D14899D6}"/>
              </a:ext>
            </a:extLst>
          </p:cNvPr>
          <p:cNvSpPr txBox="1"/>
          <p:nvPr/>
        </p:nvSpPr>
        <p:spPr>
          <a:xfrm>
            <a:off x="8451335" y="3044279"/>
            <a:ext cx="32241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最后这个</a:t>
            </a:r>
            <a:r>
              <a:rPr lang="zh-CN" altLang="en-US" sz="3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AFAF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D45707F-1179-1A53-D5A4-F7342F290F1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62DD1D52-EC8B-E992-B233-F3F366A81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41E2197-6DB1-7EF2-D7A2-E2492143AAEB}"/>
                </a:ext>
              </a:extLst>
            </p:cNvPr>
            <p:cNvSpPr txBox="1"/>
            <p:nvPr/>
          </p:nvSpPr>
          <p:spPr>
            <a:xfrm>
              <a:off x="5113421" y="3044279"/>
              <a:ext cx="196515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800" b="1" dirty="0">
                  <a:solidFill>
                    <a:srgbClr val="FAFAF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5413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068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B7BB829-9366-3458-4F0E-7B2717525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880"/>
            <a:ext cx="12192000" cy="704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77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74F6E-B662-D81B-F1DF-7C78A9D6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106CF904-218C-547E-BE7C-0F974F713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3E45F7A1-59C4-13FD-2B59-527297F09393}"/>
              </a:ext>
            </a:extLst>
          </p:cNvPr>
          <p:cNvSpPr txBox="1"/>
          <p:nvPr/>
        </p:nvSpPr>
        <p:spPr>
          <a:xfrm>
            <a:off x="139700" y="377123"/>
            <a:ext cx="36639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55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报告大纲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DA8CB24-E3C8-9347-E0FF-3E93A4E49873}"/>
              </a:ext>
            </a:extLst>
          </p:cNvPr>
          <p:cNvSpPr txBox="1"/>
          <p:nvPr/>
        </p:nvSpPr>
        <p:spPr>
          <a:xfrm>
            <a:off x="1117600" y="1439774"/>
            <a:ext cx="78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A24153-D6AE-7BFE-2A16-34118C05186D}"/>
              </a:ext>
            </a:extLst>
          </p:cNvPr>
          <p:cNvSpPr txBox="1"/>
          <p:nvPr/>
        </p:nvSpPr>
        <p:spPr>
          <a:xfrm>
            <a:off x="1117600" y="2450451"/>
            <a:ext cx="78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7A04438-039C-5F38-349B-C72DE4EBF430}"/>
              </a:ext>
            </a:extLst>
          </p:cNvPr>
          <p:cNvSpPr txBox="1"/>
          <p:nvPr/>
        </p:nvSpPr>
        <p:spPr>
          <a:xfrm>
            <a:off x="1117600" y="3461128"/>
            <a:ext cx="78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677A7AA-7009-A30B-53DC-59ED2F19669E}"/>
              </a:ext>
            </a:extLst>
          </p:cNvPr>
          <p:cNvSpPr txBox="1"/>
          <p:nvPr/>
        </p:nvSpPr>
        <p:spPr>
          <a:xfrm>
            <a:off x="1117600" y="4471805"/>
            <a:ext cx="78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1937C6A-F174-DDE1-5584-A4F9EF7E3788}"/>
              </a:ext>
            </a:extLst>
          </p:cNvPr>
          <p:cNvSpPr txBox="1"/>
          <p:nvPr/>
        </p:nvSpPr>
        <p:spPr>
          <a:xfrm>
            <a:off x="1117600" y="5482481"/>
            <a:ext cx="78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32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E7379BA-9539-E558-AA77-694C1D3CB668}"/>
              </a:ext>
            </a:extLst>
          </p:cNvPr>
          <p:cNvSpPr txBox="1"/>
          <p:nvPr/>
        </p:nvSpPr>
        <p:spPr>
          <a:xfrm>
            <a:off x="2063750" y="1219303"/>
            <a:ext cx="6096000" cy="972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表型入口：视觉花朵计数的农业意义</a:t>
            </a:r>
            <a:endParaRPr lang="en-US" altLang="zh-CN" sz="24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花期监测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产量估算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采收决策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育种表型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25ABB54-62DF-097B-92E7-E621555BEF03}"/>
              </a:ext>
            </a:extLst>
          </p:cNvPr>
          <p:cNvSpPr txBox="1"/>
          <p:nvPr/>
        </p:nvSpPr>
        <p:spPr>
          <a:xfrm>
            <a:off x="2063750" y="2212638"/>
            <a:ext cx="6096000" cy="972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场景约束：真实环境中的计数难题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密集遮挡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尺度变化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光照扰动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平台运动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43A7B58-0BDD-C151-51B6-1C6221807BF6}"/>
              </a:ext>
            </a:extLst>
          </p:cNvPr>
          <p:cNvSpPr txBox="1"/>
          <p:nvPr/>
        </p:nvSpPr>
        <p:spPr>
          <a:xfrm>
            <a:off x="2063750" y="3205973"/>
            <a:ext cx="8445500" cy="972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方法演进：视觉花朵计数的主要路线</a:t>
            </a:r>
            <a:endParaRPr lang="en-US" altLang="zh-CN" sz="24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目标检测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密度估计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多目标跟踪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边缘部署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C0FD6F7-BC96-644F-D8C1-4EF203A478BB}"/>
              </a:ext>
            </a:extLst>
          </p:cNvPr>
          <p:cNvSpPr txBox="1"/>
          <p:nvPr/>
        </p:nvSpPr>
        <p:spPr>
          <a:xfrm>
            <a:off x="2063750" y="4199308"/>
            <a:ext cx="8445500" cy="972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平台权衡：空中与地面感知的取舍</a:t>
            </a:r>
            <a:endParaRPr lang="en-US" altLang="zh-CN" sz="24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无人机平台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地面机器人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覆盖范围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观测精度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作业效率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AE57A1E-6726-5DB3-2B8B-32CEFD2C9467}"/>
              </a:ext>
            </a:extLst>
          </p:cNvPr>
          <p:cNvSpPr txBox="1"/>
          <p:nvPr/>
        </p:nvSpPr>
        <p:spPr>
          <a:xfrm>
            <a:off x="2063750" y="5192645"/>
            <a:ext cx="8445500" cy="972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框架与思考：走向系统化视觉花朵计数</a:t>
            </a:r>
            <a:endParaRPr lang="en-US" altLang="zh-CN" sz="24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双维分析框架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通用模型启发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专用模型价值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应用展望</a:t>
            </a:r>
          </a:p>
        </p:txBody>
      </p:sp>
    </p:spTree>
    <p:extLst>
      <p:ext uri="{BB962C8B-B14F-4D97-AF65-F5344CB8AC3E}">
        <p14:creationId xmlns:p14="http://schemas.microsoft.com/office/powerpoint/2010/main" val="1298872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E8759AD-C492-21A6-747C-71ECA1B04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08509FB-7B41-0950-AD39-12237F8668E1}"/>
              </a:ext>
            </a:extLst>
          </p:cNvPr>
          <p:cNvSpPr txBox="1"/>
          <p:nvPr/>
        </p:nvSpPr>
        <p:spPr>
          <a:xfrm>
            <a:off x="1830917" y="2349941"/>
            <a:ext cx="1636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72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D2FEB31-E80B-8AFD-25F9-DD82269FF312}"/>
              </a:ext>
            </a:extLst>
          </p:cNvPr>
          <p:cNvSpPr txBox="1"/>
          <p:nvPr/>
        </p:nvSpPr>
        <p:spPr>
          <a:xfrm>
            <a:off x="3598332" y="2231428"/>
            <a:ext cx="6777567" cy="1197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表型入口：视觉花朵计数的农业意义</a:t>
            </a:r>
            <a:endParaRPr lang="en-US" altLang="zh-CN" sz="28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花期监测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产量估算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采收决策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育种表型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9B36252-99C9-1BE7-D6AA-3D3641C697B9}"/>
              </a:ext>
            </a:extLst>
          </p:cNvPr>
          <p:cNvSpPr/>
          <p:nvPr/>
        </p:nvSpPr>
        <p:spPr>
          <a:xfrm>
            <a:off x="3293534" y="2484967"/>
            <a:ext cx="45719" cy="863600"/>
          </a:xfrm>
          <a:prstGeom prst="rect">
            <a:avLst/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539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:a16="http://schemas.microsoft.com/office/drawing/2014/main" id="{9A8FDFE0-9121-9056-7BFC-E68971C437ED}"/>
              </a:ext>
            </a:extLst>
          </p:cNvPr>
          <p:cNvSpPr/>
          <p:nvPr/>
        </p:nvSpPr>
        <p:spPr>
          <a:xfrm>
            <a:off x="770890" y="5833111"/>
            <a:ext cx="10731500" cy="33851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24" name="组合 1023">
            <a:extLst>
              <a:ext uri="{FF2B5EF4-FFF2-40B4-BE49-F238E27FC236}">
                <a16:creationId xmlns:a16="http://schemas.microsoft.com/office/drawing/2014/main" id="{8AFF9691-B2B6-8AA7-6AC5-F30893CAE87B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109F4692-646F-659D-D84C-2917AB21A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9DF75719-1FB6-10AA-D7B6-B538134860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1" name="Text">
            <a:extLst>
              <a:ext uri="{FF2B5EF4-FFF2-40B4-BE49-F238E27FC236}">
                <a16:creationId xmlns:a16="http://schemas.microsoft.com/office/drawing/2014/main" id="{638CFDD8-8C4C-3BD4-35CB-ADBBE8B02D26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表型入口：视觉花朵计数的农业意义</a:t>
            </a:r>
          </a:p>
        </p:txBody>
      </p:sp>
      <p:sp>
        <p:nvSpPr>
          <p:cNvPr id="32" name="Text">
            <a:extLst>
              <a:ext uri="{FF2B5EF4-FFF2-40B4-BE49-F238E27FC236}">
                <a16:creationId xmlns:a16="http://schemas.microsoft.com/office/drawing/2014/main" id="{41A96A2C-4BB5-F04B-74CA-62C84A45D0A9}"/>
              </a:ext>
            </a:extLst>
          </p:cNvPr>
          <p:cNvSpPr txBox="1"/>
          <p:nvPr/>
        </p:nvSpPr>
        <p:spPr>
          <a:xfrm>
            <a:off x="12277" y="882452"/>
            <a:ext cx="12192000" cy="4788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zh-CN" sz="2400" b="1" dirty="0">
                <a:solidFill>
                  <a:srgbClr val="1F2326"/>
                </a:solidFill>
                <a:latin typeface="Microsoft YaHei"/>
                <a:ea typeface="Microsoft YaHei"/>
              </a:rPr>
              <a:t>花朵数量是连接作物生长、产量形成与农事决策的关键表型指标</a:t>
            </a:r>
            <a:endParaRPr lang="zh-CN" sz="2400" dirty="0"/>
          </a:p>
        </p:txBody>
      </p:sp>
      <p:sp>
        <p:nvSpPr>
          <p:cNvPr id="33" name="Rect">
            <a:extLst>
              <a:ext uri="{FF2B5EF4-FFF2-40B4-BE49-F238E27FC236}">
                <a16:creationId xmlns:a16="http://schemas.microsoft.com/office/drawing/2014/main" id="{175256DC-2619-23C9-BDBA-BB1506F46453}"/>
              </a:ext>
            </a:extLst>
          </p:cNvPr>
          <p:cNvSpPr/>
          <p:nvPr/>
        </p:nvSpPr>
        <p:spPr>
          <a:xfrm>
            <a:off x="770890" y="1979860"/>
            <a:ext cx="2286000" cy="3108179"/>
          </a:xfrm>
          <a:prstGeom prst="rect">
            <a:avLst/>
          </a:prstGeom>
          <a:solidFill>
            <a:srgbClr val="FFFFFF"/>
          </a:solidFill>
          <a:ln w="12700">
            <a:solidFill>
              <a:srgbClr val="DDE8DF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14BC9504-29A6-4DF1-1E81-7342B71EA428}"/>
              </a:ext>
            </a:extLst>
          </p:cNvPr>
          <p:cNvSpPr txBox="1"/>
          <p:nvPr/>
        </p:nvSpPr>
        <p:spPr>
          <a:xfrm>
            <a:off x="1126490" y="2360861"/>
            <a:ext cx="1587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zh-CN" sz="2200" b="1" dirty="0">
                <a:solidFill>
                  <a:srgbClr val="006557"/>
                </a:solidFill>
                <a:latin typeface="Microsoft YaHei"/>
                <a:ea typeface="Microsoft YaHei"/>
              </a:rPr>
              <a:t>花期监测</a:t>
            </a:r>
            <a:endParaRPr lang="zh-CN" sz="2200" dirty="0"/>
          </a:p>
        </p:txBody>
      </p:sp>
      <p:sp>
        <p:nvSpPr>
          <p:cNvPr id="41" name="Text">
            <a:extLst>
              <a:ext uri="{FF2B5EF4-FFF2-40B4-BE49-F238E27FC236}">
                <a16:creationId xmlns:a16="http://schemas.microsoft.com/office/drawing/2014/main" id="{72695827-4F58-DB64-F2F3-64767237AFBF}"/>
              </a:ext>
            </a:extLst>
          </p:cNvPr>
          <p:cNvSpPr txBox="1"/>
          <p:nvPr/>
        </p:nvSpPr>
        <p:spPr>
          <a:xfrm>
            <a:off x="1177290" y="2868861"/>
            <a:ext cx="14986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zh-CN" sz="1200" dirty="0">
                <a:solidFill>
                  <a:srgbClr val="7D8580"/>
                </a:solidFill>
                <a:latin typeface="Microsoft YaHei"/>
                <a:ea typeface="Microsoft YaHei"/>
              </a:rPr>
              <a:t>何时开花</a:t>
            </a:r>
            <a:endParaRPr lang="zh-CN" sz="1200" dirty="0"/>
          </a:p>
        </p:txBody>
      </p:sp>
      <p:sp>
        <p:nvSpPr>
          <p:cNvPr id="34" name="Rect">
            <a:extLst>
              <a:ext uri="{FF2B5EF4-FFF2-40B4-BE49-F238E27FC236}">
                <a16:creationId xmlns:a16="http://schemas.microsoft.com/office/drawing/2014/main" id="{B5AC654F-4C14-C7CE-77BD-8864D9F450CD}"/>
              </a:ext>
            </a:extLst>
          </p:cNvPr>
          <p:cNvSpPr/>
          <p:nvPr/>
        </p:nvSpPr>
        <p:spPr>
          <a:xfrm>
            <a:off x="3586057" y="1979861"/>
            <a:ext cx="2286000" cy="310817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8DF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Text">
            <a:extLst>
              <a:ext uri="{FF2B5EF4-FFF2-40B4-BE49-F238E27FC236}">
                <a16:creationId xmlns:a16="http://schemas.microsoft.com/office/drawing/2014/main" id="{7A63871E-149B-986E-11EE-7343DD2E1C1A}"/>
              </a:ext>
            </a:extLst>
          </p:cNvPr>
          <p:cNvSpPr txBox="1"/>
          <p:nvPr/>
        </p:nvSpPr>
        <p:spPr>
          <a:xfrm>
            <a:off x="3941657" y="2360861"/>
            <a:ext cx="1587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zh-CN" sz="2200" b="1">
                <a:solidFill>
                  <a:srgbClr val="006557"/>
                </a:solidFill>
                <a:latin typeface="Microsoft YaHei"/>
                <a:ea typeface="Microsoft YaHei"/>
              </a:rPr>
              <a:t>产量估算</a:t>
            </a:r>
            <a:endParaRPr lang="zh-CN" sz="2200"/>
          </a:p>
        </p:txBody>
      </p:sp>
      <p:sp>
        <p:nvSpPr>
          <p:cNvPr id="42" name="Text">
            <a:extLst>
              <a:ext uri="{FF2B5EF4-FFF2-40B4-BE49-F238E27FC236}">
                <a16:creationId xmlns:a16="http://schemas.microsoft.com/office/drawing/2014/main" id="{EA37C2CB-835A-7597-5D54-91CC4CE380A0}"/>
              </a:ext>
            </a:extLst>
          </p:cNvPr>
          <p:cNvSpPr txBox="1"/>
          <p:nvPr/>
        </p:nvSpPr>
        <p:spPr>
          <a:xfrm>
            <a:off x="3992457" y="2868861"/>
            <a:ext cx="14986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zh-CN" sz="1200">
                <a:solidFill>
                  <a:srgbClr val="7D8580"/>
                </a:solidFill>
                <a:latin typeface="Microsoft YaHei"/>
                <a:ea typeface="Microsoft YaHei"/>
              </a:rPr>
              <a:t>能产多少</a:t>
            </a:r>
            <a:endParaRPr lang="zh-CN" sz="1200"/>
          </a:p>
        </p:txBody>
      </p:sp>
      <p:sp>
        <p:nvSpPr>
          <p:cNvPr id="35" name="Rect">
            <a:extLst>
              <a:ext uri="{FF2B5EF4-FFF2-40B4-BE49-F238E27FC236}">
                <a16:creationId xmlns:a16="http://schemas.microsoft.com/office/drawing/2014/main" id="{25D58BA0-F1B8-2572-E656-A45B9DF23F09}"/>
              </a:ext>
            </a:extLst>
          </p:cNvPr>
          <p:cNvSpPr/>
          <p:nvPr/>
        </p:nvSpPr>
        <p:spPr>
          <a:xfrm>
            <a:off x="6401224" y="1979860"/>
            <a:ext cx="2286000" cy="3108177"/>
          </a:xfrm>
          <a:prstGeom prst="rect">
            <a:avLst/>
          </a:prstGeom>
          <a:solidFill>
            <a:srgbClr val="FFFFFF"/>
          </a:solidFill>
          <a:ln w="12700">
            <a:solidFill>
              <a:srgbClr val="DDE8DF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Text">
            <a:extLst>
              <a:ext uri="{FF2B5EF4-FFF2-40B4-BE49-F238E27FC236}">
                <a16:creationId xmlns:a16="http://schemas.microsoft.com/office/drawing/2014/main" id="{F8FD88B9-0FFF-0CB4-E707-CE3CC40FE8B7}"/>
              </a:ext>
            </a:extLst>
          </p:cNvPr>
          <p:cNvSpPr txBox="1"/>
          <p:nvPr/>
        </p:nvSpPr>
        <p:spPr>
          <a:xfrm>
            <a:off x="6756824" y="2360861"/>
            <a:ext cx="1587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zh-CN" sz="2200" b="1">
                <a:solidFill>
                  <a:srgbClr val="006557"/>
                </a:solidFill>
                <a:latin typeface="Microsoft YaHei"/>
                <a:ea typeface="Microsoft YaHei"/>
              </a:rPr>
              <a:t>采收决策</a:t>
            </a:r>
            <a:endParaRPr lang="zh-CN" sz="2200"/>
          </a:p>
        </p:txBody>
      </p:sp>
      <p:sp>
        <p:nvSpPr>
          <p:cNvPr id="43" name="Text">
            <a:extLst>
              <a:ext uri="{FF2B5EF4-FFF2-40B4-BE49-F238E27FC236}">
                <a16:creationId xmlns:a16="http://schemas.microsoft.com/office/drawing/2014/main" id="{A98170FB-7D1F-6B2C-14C1-55709FA42F02}"/>
              </a:ext>
            </a:extLst>
          </p:cNvPr>
          <p:cNvSpPr txBox="1"/>
          <p:nvPr/>
        </p:nvSpPr>
        <p:spPr>
          <a:xfrm>
            <a:off x="6807624" y="2868861"/>
            <a:ext cx="14986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zh-CN" sz="1200">
                <a:solidFill>
                  <a:srgbClr val="7D8580"/>
                </a:solidFill>
                <a:latin typeface="Microsoft YaHei"/>
                <a:ea typeface="Microsoft YaHei"/>
              </a:rPr>
              <a:t>何时采摘</a:t>
            </a:r>
            <a:endParaRPr lang="zh-CN" sz="1200"/>
          </a:p>
        </p:txBody>
      </p:sp>
      <p:sp>
        <p:nvSpPr>
          <p:cNvPr id="36" name="Rect">
            <a:extLst>
              <a:ext uri="{FF2B5EF4-FFF2-40B4-BE49-F238E27FC236}">
                <a16:creationId xmlns:a16="http://schemas.microsoft.com/office/drawing/2014/main" id="{EC39065F-1973-DFEB-2141-D91F39D47B26}"/>
              </a:ext>
            </a:extLst>
          </p:cNvPr>
          <p:cNvSpPr/>
          <p:nvPr/>
        </p:nvSpPr>
        <p:spPr>
          <a:xfrm>
            <a:off x="9216390" y="1979861"/>
            <a:ext cx="2286000" cy="31081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E8DF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Text">
            <a:extLst>
              <a:ext uri="{FF2B5EF4-FFF2-40B4-BE49-F238E27FC236}">
                <a16:creationId xmlns:a16="http://schemas.microsoft.com/office/drawing/2014/main" id="{9E19D1CA-A223-B4D8-EF6A-025B352F0320}"/>
              </a:ext>
            </a:extLst>
          </p:cNvPr>
          <p:cNvSpPr txBox="1"/>
          <p:nvPr/>
        </p:nvSpPr>
        <p:spPr>
          <a:xfrm>
            <a:off x="9571990" y="2360861"/>
            <a:ext cx="1587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zh-CN" sz="2200" b="1">
                <a:solidFill>
                  <a:srgbClr val="006557"/>
                </a:solidFill>
                <a:latin typeface="Microsoft YaHei"/>
                <a:ea typeface="Microsoft YaHei"/>
              </a:rPr>
              <a:t>育种表型</a:t>
            </a:r>
            <a:endParaRPr lang="zh-CN" sz="2200"/>
          </a:p>
        </p:txBody>
      </p:sp>
      <p:sp>
        <p:nvSpPr>
          <p:cNvPr id="44" name="Text">
            <a:extLst>
              <a:ext uri="{FF2B5EF4-FFF2-40B4-BE49-F238E27FC236}">
                <a16:creationId xmlns:a16="http://schemas.microsoft.com/office/drawing/2014/main" id="{CD69EC9A-363F-81B2-C734-129711ABFBFA}"/>
              </a:ext>
            </a:extLst>
          </p:cNvPr>
          <p:cNvSpPr txBox="1"/>
          <p:nvPr/>
        </p:nvSpPr>
        <p:spPr>
          <a:xfrm>
            <a:off x="9622790" y="2868861"/>
            <a:ext cx="14986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zh-CN" sz="1200">
                <a:solidFill>
                  <a:srgbClr val="7D8580"/>
                </a:solidFill>
                <a:latin typeface="Microsoft YaHei"/>
                <a:ea typeface="Microsoft YaHei"/>
              </a:rPr>
              <a:t>如何评价</a:t>
            </a:r>
            <a:endParaRPr lang="zh-CN" sz="1200"/>
          </a:p>
        </p:txBody>
      </p:sp>
      <p:sp>
        <p:nvSpPr>
          <p:cNvPr id="45" name="Text">
            <a:extLst>
              <a:ext uri="{FF2B5EF4-FFF2-40B4-BE49-F238E27FC236}">
                <a16:creationId xmlns:a16="http://schemas.microsoft.com/office/drawing/2014/main" id="{74A7575F-BA5E-A23E-62F2-D498723A3656}"/>
              </a:ext>
            </a:extLst>
          </p:cNvPr>
          <p:cNvSpPr txBox="1"/>
          <p:nvPr/>
        </p:nvSpPr>
        <p:spPr>
          <a:xfrm>
            <a:off x="1724025" y="5306856"/>
            <a:ext cx="92075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zh-CN" sz="2000" b="1" dirty="0">
                <a:solidFill>
                  <a:srgbClr val="C00000"/>
                </a:solidFill>
                <a:latin typeface="Microsoft YaHei"/>
                <a:ea typeface="Microsoft YaHei"/>
              </a:rPr>
              <a:t>因此，花朵计数不是一个孤立算法题，而是农业生产管理中的基础感知环节。</a:t>
            </a:r>
            <a:endParaRPr lang="zh-CN" sz="2000" dirty="0">
              <a:solidFill>
                <a:srgbClr val="C00000"/>
              </a:solidFill>
            </a:endParaRP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6A581A38-AFF2-E007-BBA2-EA99C188A21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60717" y="3188041"/>
            <a:ext cx="1510145" cy="1655569"/>
          </a:xfrm>
          <a:prstGeom prst="rect">
            <a:avLst/>
          </a:pr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8DDAD308-A288-717C-EC2D-3217C23AEA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31940" y="3188042"/>
            <a:ext cx="1819478" cy="1655568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3B4894E8-53D4-D5DF-18A0-D31005446EC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98962" y="3188041"/>
            <a:ext cx="1672496" cy="1655569"/>
          </a:xfrm>
          <a:prstGeom prst="rect">
            <a:avLst/>
          </a:prstGeom>
        </p:spPr>
      </p:pic>
      <p:grpSp>
        <p:nvGrpSpPr>
          <p:cNvPr id="63" name="组合 62">
            <a:extLst>
              <a:ext uri="{FF2B5EF4-FFF2-40B4-BE49-F238E27FC236}">
                <a16:creationId xmlns:a16="http://schemas.microsoft.com/office/drawing/2014/main" id="{114D050C-C92E-DA01-49E8-74EAFFB311DB}"/>
              </a:ext>
            </a:extLst>
          </p:cNvPr>
          <p:cNvGrpSpPr/>
          <p:nvPr/>
        </p:nvGrpSpPr>
        <p:grpSpPr>
          <a:xfrm>
            <a:off x="4023068" y="3188041"/>
            <a:ext cx="1606631" cy="1657954"/>
            <a:chOff x="4007828" y="3321216"/>
            <a:chExt cx="1606631" cy="1657954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AE47A28E-2836-D4B6-201A-4901E8085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007828" y="3321216"/>
              <a:ext cx="1606631" cy="1657954"/>
            </a:xfrm>
            <a:prstGeom prst="rect">
              <a:avLst/>
            </a:prstGeom>
          </p:spPr>
        </p:pic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1DF19A00-2C79-D5BD-1804-2C2AA91BE6FE}"/>
                </a:ext>
              </a:extLst>
            </p:cNvPr>
            <p:cNvSpPr/>
            <p:nvPr/>
          </p:nvSpPr>
          <p:spPr>
            <a:xfrm>
              <a:off x="5035550" y="4460146"/>
              <a:ext cx="387350" cy="247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DDADD26D-35C5-130F-4019-5A28C04AFA19}"/>
              </a:ext>
            </a:extLst>
          </p:cNvPr>
          <p:cNvSpPr txBox="1"/>
          <p:nvPr/>
        </p:nvSpPr>
        <p:spPr>
          <a:xfrm>
            <a:off x="5090613" y="4232516"/>
            <a:ext cx="347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endParaRPr lang="zh-CN" altLang="en-US" sz="24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88F6987-4060-EDC1-DA34-7C6F5A82928B}"/>
              </a:ext>
            </a:extLst>
          </p:cNvPr>
          <p:cNvSpPr txBox="1"/>
          <p:nvPr/>
        </p:nvSpPr>
        <p:spPr>
          <a:xfrm>
            <a:off x="1021898" y="5794218"/>
            <a:ext cx="10099492" cy="377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在经济作物中，花量往往与后期产量潜力相关；在观赏植物中，花量、开花整齐度和盛花期直接影响观赏价值和管理策略。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C2C9C6-2106-A4C3-CA7D-93FD7CB19F58}"/>
              </a:ext>
            </a:extLst>
          </p:cNvPr>
          <p:cNvSpPr txBox="1"/>
          <p:nvPr/>
        </p:nvSpPr>
        <p:spPr>
          <a:xfrm>
            <a:off x="2479713" y="1400632"/>
            <a:ext cx="7165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视觉计数可以把这些主观描述转化为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可记录、可比较、可建模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的数据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73A60-0A6D-323B-A9A8-2019C4CB0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4A2D7AD9-6CAD-9DFC-6B49-AAF044D129F8}"/>
              </a:ext>
            </a:extLst>
          </p:cNvPr>
          <p:cNvSpPr/>
          <p:nvPr/>
        </p:nvSpPr>
        <p:spPr>
          <a:xfrm>
            <a:off x="274320" y="4595321"/>
            <a:ext cx="5651334" cy="2154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24" name="组合 1023">
            <a:extLst>
              <a:ext uri="{FF2B5EF4-FFF2-40B4-BE49-F238E27FC236}">
                <a16:creationId xmlns:a16="http://schemas.microsoft.com/office/drawing/2014/main" id="{85E42802-0B9A-BAD8-FF9C-1058DC9650D0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4449112F-90F6-29C8-A7F6-316D46219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9F2C35F-C11D-1E1A-C51A-2EC83DA94C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1" name="Text">
            <a:extLst>
              <a:ext uri="{FF2B5EF4-FFF2-40B4-BE49-F238E27FC236}">
                <a16:creationId xmlns:a16="http://schemas.microsoft.com/office/drawing/2014/main" id="{4B97FF0D-9F53-6DA0-166C-74B9BFFF389E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表型入口：视觉花朵计数的农业意义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AE0FD50-BDFE-9C79-46BB-97588893744D}"/>
              </a:ext>
            </a:extLst>
          </p:cNvPr>
          <p:cNvSpPr txBox="1"/>
          <p:nvPr/>
        </p:nvSpPr>
        <p:spPr>
          <a:xfrm>
            <a:off x="274320" y="1328564"/>
            <a:ext cx="55854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人工观察难以支撑连续化田间监测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主观性强；效率低；难以覆盖大面积；难以形成连续时序数据。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828C616-6D60-0478-E522-A7444B0BD2FF}"/>
              </a:ext>
            </a:extLst>
          </p:cNvPr>
          <p:cNvSpPr txBox="1"/>
          <p:nvPr/>
        </p:nvSpPr>
        <p:spPr>
          <a:xfrm>
            <a:off x="274320" y="80583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为什么人工计数不够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CF4EB814-C0F8-AAAD-561C-A1FF0FAF5C41}"/>
              </a:ext>
            </a:extLst>
          </p:cNvPr>
          <p:cNvCxnSpPr>
            <a:cxnSpLocks/>
          </p:cNvCxnSpPr>
          <p:nvPr/>
        </p:nvCxnSpPr>
        <p:spPr>
          <a:xfrm>
            <a:off x="6163055" y="805833"/>
            <a:ext cx="0" cy="4168503"/>
          </a:xfrm>
          <a:prstGeom prst="line">
            <a:avLst/>
          </a:prstGeom>
          <a:ln>
            <a:solidFill>
              <a:srgbClr val="A6B7C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1148888F-66EF-8001-CF3F-FBF051890E1A}"/>
              </a:ext>
            </a:extLst>
          </p:cNvPr>
          <p:cNvSpPr txBox="1"/>
          <p:nvPr/>
        </p:nvSpPr>
        <p:spPr>
          <a:xfrm>
            <a:off x="6370320" y="805833"/>
            <a:ext cx="2933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视觉计数的价值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288F461-D935-3420-5975-B83F08CFF8C0}"/>
              </a:ext>
            </a:extLst>
          </p:cNvPr>
          <p:cNvSpPr txBox="1"/>
          <p:nvPr/>
        </p:nvSpPr>
        <p:spPr>
          <a:xfrm>
            <a:off x="6370320" y="1328564"/>
            <a:ext cx="473201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非接触；可重复；可空间化；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可与无人机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机器人平台结合。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C137AD1-CB9E-AF6A-29AB-2AA9CF3DC7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3610" y="2220627"/>
            <a:ext cx="5806191" cy="2144109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B8EA1848-93C5-A47D-7A0E-BF14FABFED2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51289" y="2220628"/>
            <a:ext cx="5653178" cy="2229002"/>
          </a:xfrm>
          <a:prstGeom prst="rect">
            <a:avLst/>
          </a:prstGeom>
        </p:spPr>
      </p:pic>
      <p:sp>
        <p:nvSpPr>
          <p:cNvPr id="53" name="文本框 52">
            <a:extLst>
              <a:ext uri="{FF2B5EF4-FFF2-40B4-BE49-F238E27FC236}">
                <a16:creationId xmlns:a16="http://schemas.microsoft.com/office/drawing/2014/main" id="{B78CD738-585A-26BC-1EA6-00E41F18FFFE}"/>
              </a:ext>
            </a:extLst>
          </p:cNvPr>
          <p:cNvSpPr txBox="1"/>
          <p:nvPr/>
        </p:nvSpPr>
        <p:spPr>
          <a:xfrm>
            <a:off x="382905" y="2765236"/>
            <a:ext cx="2895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7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EDD8C80A-D02A-0B90-B4F7-875225E9F004}"/>
              </a:ext>
            </a:extLst>
          </p:cNvPr>
          <p:cNvSpPr txBox="1"/>
          <p:nvPr/>
        </p:nvSpPr>
        <p:spPr>
          <a:xfrm>
            <a:off x="1125855" y="2772856"/>
            <a:ext cx="2895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7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CD8F5285-629D-1D91-5D0B-DCF479E2CF54}"/>
              </a:ext>
            </a:extLst>
          </p:cNvPr>
          <p:cNvSpPr txBox="1"/>
          <p:nvPr/>
        </p:nvSpPr>
        <p:spPr>
          <a:xfrm>
            <a:off x="418003" y="4591704"/>
            <a:ext cx="536396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人工计数存在主观性强、效率低、覆盖有限、难以形成来纳许时序数据等局限，制约农业表型研究的精度和规模化</a:t>
            </a:r>
            <a:endParaRPr lang="en-US" altLang="zh-CN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" name="矩形: 圆角 1024">
            <a:extLst>
              <a:ext uri="{FF2B5EF4-FFF2-40B4-BE49-F238E27FC236}">
                <a16:creationId xmlns:a16="http://schemas.microsoft.com/office/drawing/2014/main" id="{BF78D345-6198-EC5B-4044-8E642DE2DF43}"/>
              </a:ext>
            </a:extLst>
          </p:cNvPr>
          <p:cNvSpPr/>
          <p:nvPr/>
        </p:nvSpPr>
        <p:spPr>
          <a:xfrm>
            <a:off x="6357107" y="4591704"/>
            <a:ext cx="5390464" cy="2154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6" name="文本框 1025">
            <a:extLst>
              <a:ext uri="{FF2B5EF4-FFF2-40B4-BE49-F238E27FC236}">
                <a16:creationId xmlns:a16="http://schemas.microsoft.com/office/drawing/2014/main" id="{32901DC2-37A4-4A35-F994-EA1C0911EFDF}"/>
              </a:ext>
            </a:extLst>
          </p:cNvPr>
          <p:cNvSpPr txBox="1"/>
          <p:nvPr/>
        </p:nvSpPr>
        <p:spPr>
          <a:xfrm>
            <a:off x="6591925" y="4591704"/>
            <a:ext cx="50185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视觉计数具备非接触、高效率、广覆盖和连续监测等优势，为花期监测、产量估计与管理决策提供可靠支撑</a:t>
            </a:r>
            <a:endParaRPr lang="en-US" altLang="zh-CN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28" name="直接连接符 1027">
            <a:extLst>
              <a:ext uri="{FF2B5EF4-FFF2-40B4-BE49-F238E27FC236}">
                <a16:creationId xmlns:a16="http://schemas.microsoft.com/office/drawing/2014/main" id="{CCC1697B-C350-38B8-72C0-A5A381B4CA90}"/>
              </a:ext>
            </a:extLst>
          </p:cNvPr>
          <p:cNvCxnSpPr>
            <a:cxnSpLocks/>
          </p:cNvCxnSpPr>
          <p:nvPr/>
        </p:nvCxnSpPr>
        <p:spPr>
          <a:xfrm flipH="1">
            <a:off x="287533" y="5151120"/>
            <a:ext cx="11473251" cy="0"/>
          </a:xfrm>
          <a:prstGeom prst="line">
            <a:avLst/>
          </a:prstGeom>
          <a:ln>
            <a:solidFill>
              <a:srgbClr val="A6B7C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2" name="矩形: 圆角 1031">
            <a:extLst>
              <a:ext uri="{FF2B5EF4-FFF2-40B4-BE49-F238E27FC236}">
                <a16:creationId xmlns:a16="http://schemas.microsoft.com/office/drawing/2014/main" id="{1AE7C013-8C11-6D6A-CB55-7E1FA793E0A3}"/>
              </a:ext>
            </a:extLst>
          </p:cNvPr>
          <p:cNvSpPr/>
          <p:nvPr/>
        </p:nvSpPr>
        <p:spPr>
          <a:xfrm>
            <a:off x="287532" y="5451457"/>
            <a:ext cx="11473251" cy="1223656"/>
          </a:xfrm>
          <a:prstGeom prst="roundRect">
            <a:avLst/>
          </a:prstGeom>
          <a:solidFill>
            <a:srgbClr val="F4F6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5" name="文本框 1034">
            <a:extLst>
              <a:ext uri="{FF2B5EF4-FFF2-40B4-BE49-F238E27FC236}">
                <a16:creationId xmlns:a16="http://schemas.microsoft.com/office/drawing/2014/main" id="{543D6126-4EBB-60F8-8559-782F7139E7C8}"/>
              </a:ext>
            </a:extLst>
          </p:cNvPr>
          <p:cNvSpPr txBox="1"/>
          <p:nvPr/>
        </p:nvSpPr>
        <p:spPr>
          <a:xfrm>
            <a:off x="1625293" y="5669510"/>
            <a:ext cx="8789015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人工计数难以支撑连续化、规模化、可重复的田间监测；视觉计数则通过非接触、高通量和多平台协同，为花期监测与管理决策提供数据支撑</a:t>
            </a:r>
            <a:endParaRPr lang="en-US" altLang="zh-CN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39" name="图片 1038">
            <a:extLst>
              <a:ext uri="{FF2B5EF4-FFF2-40B4-BE49-F238E27FC236}">
                <a16:creationId xmlns:a16="http://schemas.microsoft.com/office/drawing/2014/main" id="{6FBF0CDE-6E16-38C3-FF71-558C1C5DA59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3951" y="5495093"/>
            <a:ext cx="2846832" cy="1423416"/>
          </a:xfrm>
          <a:prstGeom prst="rect">
            <a:avLst/>
          </a:prstGeom>
        </p:spPr>
      </p:pic>
      <p:pic>
        <p:nvPicPr>
          <p:cNvPr id="1045" name="图片 1044">
            <a:extLst>
              <a:ext uri="{FF2B5EF4-FFF2-40B4-BE49-F238E27FC236}">
                <a16:creationId xmlns:a16="http://schemas.microsoft.com/office/drawing/2014/main" id="{C4359A54-1902-AE49-8DF7-E0328713674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18" y="5671510"/>
            <a:ext cx="1125301" cy="112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93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077C9-A7AD-C972-FE5C-3E2FDC678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" name="图片 1077">
            <a:extLst>
              <a:ext uri="{FF2B5EF4-FFF2-40B4-BE49-F238E27FC236}">
                <a16:creationId xmlns:a16="http://schemas.microsoft.com/office/drawing/2014/main" id="{B147DF1D-3F9B-3BCF-0C15-0F8357C726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8913" y="1326655"/>
            <a:ext cx="4119011" cy="1635590"/>
          </a:xfrm>
          <a:prstGeom prst="rect">
            <a:avLst/>
          </a:prstGeom>
        </p:spPr>
      </p:pic>
      <p:pic>
        <p:nvPicPr>
          <p:cNvPr id="1076" name="图片 1075">
            <a:extLst>
              <a:ext uri="{FF2B5EF4-FFF2-40B4-BE49-F238E27FC236}">
                <a16:creationId xmlns:a16="http://schemas.microsoft.com/office/drawing/2014/main" id="{012D4E73-3539-A0AC-3DC3-B3A337AA65E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4687" y="2095624"/>
            <a:ext cx="2425118" cy="2425118"/>
          </a:xfrm>
          <a:prstGeom prst="rect">
            <a:avLst/>
          </a:prstGeom>
        </p:spPr>
      </p:pic>
      <p:grpSp>
        <p:nvGrpSpPr>
          <p:cNvPr id="1024" name="组合 1023">
            <a:extLst>
              <a:ext uri="{FF2B5EF4-FFF2-40B4-BE49-F238E27FC236}">
                <a16:creationId xmlns:a16="http://schemas.microsoft.com/office/drawing/2014/main" id="{D5D4B5B0-700F-C09A-357B-4038B76F4204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A1B8F8FC-1157-6E85-C98D-C3268E6AC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0AB28CA7-4DA2-6AAE-811C-59E563A4F8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1" name="Text">
            <a:extLst>
              <a:ext uri="{FF2B5EF4-FFF2-40B4-BE49-F238E27FC236}">
                <a16:creationId xmlns:a16="http://schemas.microsoft.com/office/drawing/2014/main" id="{394E86DD-52DD-DE3F-B241-01CCFC2E118A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表型入口：视觉花朵计数的农业意义</a:t>
            </a:r>
          </a:p>
        </p:txBody>
      </p:sp>
      <p:grpSp>
        <p:nvGrpSpPr>
          <p:cNvPr id="1063" name="组合 1062">
            <a:extLst>
              <a:ext uri="{FF2B5EF4-FFF2-40B4-BE49-F238E27FC236}">
                <a16:creationId xmlns:a16="http://schemas.microsoft.com/office/drawing/2014/main" id="{46A6A75E-6B2F-36C9-2745-887AE3AC46FC}"/>
              </a:ext>
            </a:extLst>
          </p:cNvPr>
          <p:cNvGrpSpPr/>
          <p:nvPr/>
        </p:nvGrpSpPr>
        <p:grpSpPr>
          <a:xfrm>
            <a:off x="287532" y="5987738"/>
            <a:ext cx="11611983" cy="638639"/>
            <a:chOff x="287532" y="5718381"/>
            <a:chExt cx="11473251" cy="956732"/>
          </a:xfrm>
        </p:grpSpPr>
        <p:sp>
          <p:nvSpPr>
            <p:cNvPr id="1032" name="矩形: 圆角 1031">
              <a:extLst>
                <a:ext uri="{FF2B5EF4-FFF2-40B4-BE49-F238E27FC236}">
                  <a16:creationId xmlns:a16="http://schemas.microsoft.com/office/drawing/2014/main" id="{C70A5FB7-D5D7-46A3-2E6B-D9D929290D23}"/>
                </a:ext>
              </a:extLst>
            </p:cNvPr>
            <p:cNvSpPr/>
            <p:nvPr/>
          </p:nvSpPr>
          <p:spPr>
            <a:xfrm>
              <a:off x="287532" y="5718381"/>
              <a:ext cx="11473251" cy="956732"/>
            </a:xfrm>
            <a:prstGeom prst="roundRect">
              <a:avLst/>
            </a:prstGeom>
            <a:solidFill>
              <a:srgbClr val="F4F6F3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039" name="图片 1038">
              <a:extLst>
                <a:ext uri="{FF2B5EF4-FFF2-40B4-BE49-F238E27FC236}">
                  <a16:creationId xmlns:a16="http://schemas.microsoft.com/office/drawing/2014/main" id="{41C7159C-0F73-661A-603E-AA947F18E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913951" y="5767252"/>
              <a:ext cx="2846832" cy="853142"/>
            </a:xfrm>
            <a:prstGeom prst="rect">
              <a:avLst/>
            </a:prstGeom>
          </p:spPr>
        </p:pic>
        <p:pic>
          <p:nvPicPr>
            <p:cNvPr id="1045" name="图片 1044">
              <a:extLst>
                <a:ext uri="{FF2B5EF4-FFF2-40B4-BE49-F238E27FC236}">
                  <a16:creationId xmlns:a16="http://schemas.microsoft.com/office/drawing/2014/main" id="{EAFB17CA-6F65-5F49-5C23-1546786FA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33518" y="5765941"/>
              <a:ext cx="1125301" cy="838452"/>
            </a:xfrm>
            <a:prstGeom prst="rect">
              <a:avLst/>
            </a:prstGeom>
          </p:spPr>
        </p:pic>
      </p:grp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3C4AF61B-F2D0-2805-31B7-4F36A8FAD4A0}"/>
              </a:ext>
            </a:extLst>
          </p:cNvPr>
          <p:cNvSpPr/>
          <p:nvPr/>
        </p:nvSpPr>
        <p:spPr>
          <a:xfrm>
            <a:off x="287532" y="1030769"/>
            <a:ext cx="4162282" cy="1956039"/>
          </a:xfrm>
          <a:prstGeom prst="roundRect">
            <a:avLst>
              <a:gd name="adj" fmla="val 9265"/>
            </a:avLst>
          </a:prstGeom>
          <a:noFill/>
          <a:ln>
            <a:solidFill>
              <a:srgbClr val="0065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CDE3F11B-D393-8124-0E2B-D16E17C8E453}"/>
              </a:ext>
            </a:extLst>
          </p:cNvPr>
          <p:cNvSpPr/>
          <p:nvPr/>
        </p:nvSpPr>
        <p:spPr>
          <a:xfrm>
            <a:off x="7737233" y="1030768"/>
            <a:ext cx="4162282" cy="1956039"/>
          </a:xfrm>
          <a:prstGeom prst="roundRect">
            <a:avLst>
              <a:gd name="adj" fmla="val 8097"/>
            </a:avLst>
          </a:prstGeom>
          <a:noFill/>
          <a:ln>
            <a:solidFill>
              <a:srgbClr val="0065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110A150E-489E-F2CE-197A-8D84BCC43E08}"/>
              </a:ext>
            </a:extLst>
          </p:cNvPr>
          <p:cNvSpPr/>
          <p:nvPr/>
        </p:nvSpPr>
        <p:spPr>
          <a:xfrm>
            <a:off x="287532" y="3342291"/>
            <a:ext cx="4162282" cy="2305402"/>
          </a:xfrm>
          <a:prstGeom prst="roundRect">
            <a:avLst>
              <a:gd name="adj" fmla="val 6455"/>
            </a:avLst>
          </a:prstGeom>
          <a:noFill/>
          <a:ln>
            <a:solidFill>
              <a:srgbClr val="0065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0C18313C-19EE-FF69-AF77-CE05A2E2EBF8}"/>
              </a:ext>
            </a:extLst>
          </p:cNvPr>
          <p:cNvSpPr/>
          <p:nvPr/>
        </p:nvSpPr>
        <p:spPr>
          <a:xfrm>
            <a:off x="7737233" y="3342290"/>
            <a:ext cx="4162282" cy="2305402"/>
          </a:xfrm>
          <a:prstGeom prst="roundRect">
            <a:avLst>
              <a:gd name="adj" fmla="val 8097"/>
            </a:avLst>
          </a:prstGeom>
          <a:noFill/>
          <a:ln>
            <a:solidFill>
              <a:srgbClr val="0065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3FBA8B4-A74E-0390-4DD8-20DD101A2A80}"/>
              </a:ext>
            </a:extLst>
          </p:cNvPr>
          <p:cNvSpPr txBox="1"/>
          <p:nvPr/>
        </p:nvSpPr>
        <p:spPr>
          <a:xfrm>
            <a:off x="1235398" y="1029450"/>
            <a:ext cx="31486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花量直接关联生产和观赏评价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FB6B4DA-C096-6632-51A2-D6E87D8301EA}"/>
              </a:ext>
            </a:extLst>
          </p:cNvPr>
          <p:cNvGrpSpPr/>
          <p:nvPr/>
        </p:nvGrpSpPr>
        <p:grpSpPr>
          <a:xfrm>
            <a:off x="287532" y="1014061"/>
            <a:ext cx="931085" cy="369332"/>
            <a:chOff x="287532" y="810946"/>
            <a:chExt cx="931085" cy="369332"/>
          </a:xfrm>
        </p:grpSpPr>
        <p:sp>
          <p:nvSpPr>
            <p:cNvPr id="12" name="矩形: 圆顶角 11">
              <a:extLst>
                <a:ext uri="{FF2B5EF4-FFF2-40B4-BE49-F238E27FC236}">
                  <a16:creationId xmlns:a16="http://schemas.microsoft.com/office/drawing/2014/main" id="{7297FD70-6364-7BBD-9826-E0A409F092CE}"/>
                </a:ext>
              </a:extLst>
            </p:cNvPr>
            <p:cNvSpPr/>
            <p:nvPr/>
          </p:nvSpPr>
          <p:spPr>
            <a:xfrm>
              <a:off x="287532" y="827653"/>
              <a:ext cx="744978" cy="30506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65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63CD23D4-5DA0-76B4-7412-2E8C5B3116A2}"/>
                </a:ext>
              </a:extLst>
            </p:cNvPr>
            <p:cNvSpPr/>
            <p:nvPr/>
          </p:nvSpPr>
          <p:spPr>
            <a:xfrm>
              <a:off x="722474" y="1015332"/>
              <a:ext cx="447196" cy="117386"/>
            </a:xfrm>
            <a:custGeom>
              <a:avLst/>
              <a:gdLst>
                <a:gd name="csX0" fmla="*/ 0 w 312420"/>
                <a:gd name="csY0" fmla="*/ 0 h 117386"/>
                <a:gd name="csX1" fmla="*/ 217086 w 312420"/>
                <a:gd name="csY1" fmla="*/ 0 h 117386"/>
                <a:gd name="csX2" fmla="*/ 217085 w 312420"/>
                <a:gd name="csY2" fmla="*/ 41563 h 117386"/>
                <a:gd name="csX3" fmla="*/ 292907 w 312420"/>
                <a:gd name="csY3" fmla="*/ 117385 h 117386"/>
                <a:gd name="csX4" fmla="*/ 312420 w 312420"/>
                <a:gd name="csY4" fmla="*/ 117385 h 117386"/>
                <a:gd name="csX5" fmla="*/ 312420 w 312420"/>
                <a:gd name="csY5" fmla="*/ 117386 h 117386"/>
                <a:gd name="csX6" fmla="*/ 0 w 312420"/>
                <a:gd name="csY6" fmla="*/ 117386 h 1173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12420" h="117386">
                  <a:moveTo>
                    <a:pt x="0" y="0"/>
                  </a:moveTo>
                  <a:lnTo>
                    <a:pt x="217086" y="0"/>
                  </a:lnTo>
                  <a:lnTo>
                    <a:pt x="217085" y="41563"/>
                  </a:lnTo>
                  <a:cubicBezTo>
                    <a:pt x="217085" y="83438"/>
                    <a:pt x="251032" y="117385"/>
                    <a:pt x="292907" y="117385"/>
                  </a:cubicBezTo>
                  <a:lnTo>
                    <a:pt x="312420" y="117385"/>
                  </a:lnTo>
                  <a:lnTo>
                    <a:pt x="312420" y="117386"/>
                  </a:lnTo>
                  <a:lnTo>
                    <a:pt x="0" y="117386"/>
                  </a:lnTo>
                  <a:close/>
                </a:path>
              </a:pathLst>
            </a:custGeom>
            <a:solidFill>
              <a:srgbClr val="0065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BE80C3F4-63B1-D005-F1B6-D8BFEC3B8D34}"/>
                </a:ext>
              </a:extLst>
            </p:cNvPr>
            <p:cNvSpPr txBox="1"/>
            <p:nvPr/>
          </p:nvSpPr>
          <p:spPr>
            <a:xfrm>
              <a:off x="431217" y="810946"/>
              <a:ext cx="78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FDF1A1D-1F70-2FCE-E9FC-95CE383FBE3C}"/>
              </a:ext>
            </a:extLst>
          </p:cNvPr>
          <p:cNvGrpSpPr/>
          <p:nvPr/>
        </p:nvGrpSpPr>
        <p:grpSpPr>
          <a:xfrm>
            <a:off x="287532" y="3318474"/>
            <a:ext cx="882138" cy="369332"/>
            <a:chOff x="287532" y="810946"/>
            <a:chExt cx="882138" cy="369332"/>
          </a:xfrm>
        </p:grpSpPr>
        <p:sp>
          <p:nvSpPr>
            <p:cNvPr id="29" name="矩形: 圆顶角 28">
              <a:extLst>
                <a:ext uri="{FF2B5EF4-FFF2-40B4-BE49-F238E27FC236}">
                  <a16:creationId xmlns:a16="http://schemas.microsoft.com/office/drawing/2014/main" id="{AD235663-A1C9-DC42-EC61-5A7FC14BCE46}"/>
                </a:ext>
              </a:extLst>
            </p:cNvPr>
            <p:cNvSpPr/>
            <p:nvPr/>
          </p:nvSpPr>
          <p:spPr>
            <a:xfrm>
              <a:off x="287532" y="827653"/>
              <a:ext cx="744978" cy="30506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65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8E5EAA51-9CC0-5692-D595-9D7065C41320}"/>
                </a:ext>
              </a:extLst>
            </p:cNvPr>
            <p:cNvSpPr/>
            <p:nvPr/>
          </p:nvSpPr>
          <p:spPr>
            <a:xfrm>
              <a:off x="722474" y="1015332"/>
              <a:ext cx="447196" cy="117386"/>
            </a:xfrm>
            <a:custGeom>
              <a:avLst/>
              <a:gdLst>
                <a:gd name="csX0" fmla="*/ 0 w 312420"/>
                <a:gd name="csY0" fmla="*/ 0 h 117386"/>
                <a:gd name="csX1" fmla="*/ 217086 w 312420"/>
                <a:gd name="csY1" fmla="*/ 0 h 117386"/>
                <a:gd name="csX2" fmla="*/ 217085 w 312420"/>
                <a:gd name="csY2" fmla="*/ 41563 h 117386"/>
                <a:gd name="csX3" fmla="*/ 292907 w 312420"/>
                <a:gd name="csY3" fmla="*/ 117385 h 117386"/>
                <a:gd name="csX4" fmla="*/ 312420 w 312420"/>
                <a:gd name="csY4" fmla="*/ 117385 h 117386"/>
                <a:gd name="csX5" fmla="*/ 312420 w 312420"/>
                <a:gd name="csY5" fmla="*/ 117386 h 117386"/>
                <a:gd name="csX6" fmla="*/ 0 w 312420"/>
                <a:gd name="csY6" fmla="*/ 117386 h 1173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12420" h="117386">
                  <a:moveTo>
                    <a:pt x="0" y="0"/>
                  </a:moveTo>
                  <a:lnTo>
                    <a:pt x="217086" y="0"/>
                  </a:lnTo>
                  <a:lnTo>
                    <a:pt x="217085" y="41563"/>
                  </a:lnTo>
                  <a:cubicBezTo>
                    <a:pt x="217085" y="83438"/>
                    <a:pt x="251032" y="117385"/>
                    <a:pt x="292907" y="117385"/>
                  </a:cubicBezTo>
                  <a:lnTo>
                    <a:pt x="312420" y="117385"/>
                  </a:lnTo>
                  <a:lnTo>
                    <a:pt x="312420" y="117386"/>
                  </a:lnTo>
                  <a:lnTo>
                    <a:pt x="0" y="117386"/>
                  </a:lnTo>
                  <a:close/>
                </a:path>
              </a:pathLst>
            </a:custGeom>
            <a:solidFill>
              <a:srgbClr val="0065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BED08EA2-DF17-9E7E-2911-7CBDF13949AE}"/>
                </a:ext>
              </a:extLst>
            </p:cNvPr>
            <p:cNvSpPr txBox="1"/>
            <p:nvPr/>
          </p:nvSpPr>
          <p:spPr>
            <a:xfrm>
              <a:off x="431217" y="810946"/>
              <a:ext cx="4717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8AD10913-4E3B-2D73-6EBC-A5FEA180A754}"/>
              </a:ext>
            </a:extLst>
          </p:cNvPr>
          <p:cNvSpPr txBox="1"/>
          <p:nvPr/>
        </p:nvSpPr>
        <p:spPr>
          <a:xfrm>
            <a:off x="8478402" y="1024824"/>
            <a:ext cx="35348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种类多、密集、遮挡与尺度变化明显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A08363A-A59F-91FA-FD96-F708DEE267AC}"/>
              </a:ext>
            </a:extLst>
          </p:cNvPr>
          <p:cNvGrpSpPr/>
          <p:nvPr/>
        </p:nvGrpSpPr>
        <p:grpSpPr>
          <a:xfrm>
            <a:off x="7737233" y="1014061"/>
            <a:ext cx="931085" cy="369332"/>
            <a:chOff x="287532" y="810946"/>
            <a:chExt cx="931085" cy="369332"/>
          </a:xfrm>
        </p:grpSpPr>
        <p:sp>
          <p:nvSpPr>
            <p:cNvPr id="35" name="矩形: 圆顶角 34">
              <a:extLst>
                <a:ext uri="{FF2B5EF4-FFF2-40B4-BE49-F238E27FC236}">
                  <a16:creationId xmlns:a16="http://schemas.microsoft.com/office/drawing/2014/main" id="{39D20ED5-71ED-E16B-BD45-3436289AB9CF}"/>
                </a:ext>
              </a:extLst>
            </p:cNvPr>
            <p:cNvSpPr/>
            <p:nvPr/>
          </p:nvSpPr>
          <p:spPr>
            <a:xfrm>
              <a:off x="287532" y="827653"/>
              <a:ext cx="744978" cy="30506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65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8F4D7F4E-DA88-5CA8-3B42-EC9FD0386621}"/>
                </a:ext>
              </a:extLst>
            </p:cNvPr>
            <p:cNvSpPr/>
            <p:nvPr/>
          </p:nvSpPr>
          <p:spPr>
            <a:xfrm>
              <a:off x="722474" y="1015332"/>
              <a:ext cx="447196" cy="117386"/>
            </a:xfrm>
            <a:custGeom>
              <a:avLst/>
              <a:gdLst>
                <a:gd name="csX0" fmla="*/ 0 w 312420"/>
                <a:gd name="csY0" fmla="*/ 0 h 117386"/>
                <a:gd name="csX1" fmla="*/ 217086 w 312420"/>
                <a:gd name="csY1" fmla="*/ 0 h 117386"/>
                <a:gd name="csX2" fmla="*/ 217085 w 312420"/>
                <a:gd name="csY2" fmla="*/ 41563 h 117386"/>
                <a:gd name="csX3" fmla="*/ 292907 w 312420"/>
                <a:gd name="csY3" fmla="*/ 117385 h 117386"/>
                <a:gd name="csX4" fmla="*/ 312420 w 312420"/>
                <a:gd name="csY4" fmla="*/ 117385 h 117386"/>
                <a:gd name="csX5" fmla="*/ 312420 w 312420"/>
                <a:gd name="csY5" fmla="*/ 117386 h 117386"/>
                <a:gd name="csX6" fmla="*/ 0 w 312420"/>
                <a:gd name="csY6" fmla="*/ 117386 h 1173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12420" h="117386">
                  <a:moveTo>
                    <a:pt x="0" y="0"/>
                  </a:moveTo>
                  <a:lnTo>
                    <a:pt x="217086" y="0"/>
                  </a:lnTo>
                  <a:lnTo>
                    <a:pt x="217085" y="41563"/>
                  </a:lnTo>
                  <a:cubicBezTo>
                    <a:pt x="217085" y="83438"/>
                    <a:pt x="251032" y="117385"/>
                    <a:pt x="292907" y="117385"/>
                  </a:cubicBezTo>
                  <a:lnTo>
                    <a:pt x="312420" y="117385"/>
                  </a:lnTo>
                  <a:lnTo>
                    <a:pt x="312420" y="117386"/>
                  </a:lnTo>
                  <a:lnTo>
                    <a:pt x="0" y="117386"/>
                  </a:lnTo>
                  <a:close/>
                </a:path>
              </a:pathLst>
            </a:custGeom>
            <a:solidFill>
              <a:srgbClr val="0065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6FD16A4B-DB92-2D0B-C9FB-E3A468399F06}"/>
                </a:ext>
              </a:extLst>
            </p:cNvPr>
            <p:cNvSpPr txBox="1"/>
            <p:nvPr/>
          </p:nvSpPr>
          <p:spPr>
            <a:xfrm>
              <a:off x="431217" y="810946"/>
              <a:ext cx="78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3C339E00-92DA-A4A4-0801-82C2E01F0A05}"/>
              </a:ext>
            </a:extLst>
          </p:cNvPr>
          <p:cNvSpPr txBox="1"/>
          <p:nvPr/>
        </p:nvSpPr>
        <p:spPr>
          <a:xfrm>
            <a:off x="1036319" y="3328502"/>
            <a:ext cx="35468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依托南农优势作物，服务菊花育种需求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30C4D94-8A60-D9E8-5A5D-0DF49EAFFBD9}"/>
              </a:ext>
            </a:extLst>
          </p:cNvPr>
          <p:cNvGrpSpPr/>
          <p:nvPr/>
        </p:nvGrpSpPr>
        <p:grpSpPr>
          <a:xfrm>
            <a:off x="7733424" y="3318474"/>
            <a:ext cx="882138" cy="369332"/>
            <a:chOff x="287532" y="810946"/>
            <a:chExt cx="882138" cy="369332"/>
          </a:xfrm>
        </p:grpSpPr>
        <p:sp>
          <p:nvSpPr>
            <p:cNvPr id="40" name="矩形: 圆顶角 39">
              <a:extLst>
                <a:ext uri="{FF2B5EF4-FFF2-40B4-BE49-F238E27FC236}">
                  <a16:creationId xmlns:a16="http://schemas.microsoft.com/office/drawing/2014/main" id="{E03B3B44-D972-8961-EDE8-04200FF249CE}"/>
                </a:ext>
              </a:extLst>
            </p:cNvPr>
            <p:cNvSpPr/>
            <p:nvPr/>
          </p:nvSpPr>
          <p:spPr>
            <a:xfrm>
              <a:off x="287532" y="827653"/>
              <a:ext cx="744978" cy="30506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65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2D047A95-55D2-9F1E-06DE-07E731DB5BD3}"/>
                </a:ext>
              </a:extLst>
            </p:cNvPr>
            <p:cNvSpPr/>
            <p:nvPr/>
          </p:nvSpPr>
          <p:spPr>
            <a:xfrm>
              <a:off x="722474" y="1015332"/>
              <a:ext cx="447196" cy="117386"/>
            </a:xfrm>
            <a:custGeom>
              <a:avLst/>
              <a:gdLst>
                <a:gd name="csX0" fmla="*/ 0 w 312420"/>
                <a:gd name="csY0" fmla="*/ 0 h 117386"/>
                <a:gd name="csX1" fmla="*/ 217086 w 312420"/>
                <a:gd name="csY1" fmla="*/ 0 h 117386"/>
                <a:gd name="csX2" fmla="*/ 217085 w 312420"/>
                <a:gd name="csY2" fmla="*/ 41563 h 117386"/>
                <a:gd name="csX3" fmla="*/ 292907 w 312420"/>
                <a:gd name="csY3" fmla="*/ 117385 h 117386"/>
                <a:gd name="csX4" fmla="*/ 312420 w 312420"/>
                <a:gd name="csY4" fmla="*/ 117385 h 117386"/>
                <a:gd name="csX5" fmla="*/ 312420 w 312420"/>
                <a:gd name="csY5" fmla="*/ 117386 h 117386"/>
                <a:gd name="csX6" fmla="*/ 0 w 312420"/>
                <a:gd name="csY6" fmla="*/ 117386 h 1173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12420" h="117386">
                  <a:moveTo>
                    <a:pt x="0" y="0"/>
                  </a:moveTo>
                  <a:lnTo>
                    <a:pt x="217086" y="0"/>
                  </a:lnTo>
                  <a:lnTo>
                    <a:pt x="217085" y="41563"/>
                  </a:lnTo>
                  <a:cubicBezTo>
                    <a:pt x="217085" y="83438"/>
                    <a:pt x="251032" y="117385"/>
                    <a:pt x="292907" y="117385"/>
                  </a:cubicBezTo>
                  <a:lnTo>
                    <a:pt x="312420" y="117385"/>
                  </a:lnTo>
                  <a:lnTo>
                    <a:pt x="312420" y="117386"/>
                  </a:lnTo>
                  <a:lnTo>
                    <a:pt x="0" y="117386"/>
                  </a:lnTo>
                  <a:close/>
                </a:path>
              </a:pathLst>
            </a:custGeom>
            <a:solidFill>
              <a:srgbClr val="0065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5568C502-39DC-61D8-3F33-8FCF74D0DA3E}"/>
                </a:ext>
              </a:extLst>
            </p:cNvPr>
            <p:cNvSpPr txBox="1"/>
            <p:nvPr/>
          </p:nvSpPr>
          <p:spPr>
            <a:xfrm>
              <a:off x="431217" y="810946"/>
              <a:ext cx="4717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DC682EC1-B13D-874E-1943-44325019CEC7}"/>
              </a:ext>
            </a:extLst>
          </p:cNvPr>
          <p:cNvSpPr txBox="1"/>
          <p:nvPr/>
        </p:nvSpPr>
        <p:spPr>
          <a:xfrm>
            <a:off x="8702677" y="3349252"/>
            <a:ext cx="30615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具备连续花期监测与预测价值</a:t>
            </a: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BCA53655-165F-EBC3-878B-2C7E03D4FEA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05754" y="1350908"/>
            <a:ext cx="2807001" cy="1658142"/>
          </a:xfrm>
          <a:prstGeom prst="rect">
            <a:avLst/>
          </a:prstGeom>
        </p:spPr>
      </p:pic>
      <p:grpSp>
        <p:nvGrpSpPr>
          <p:cNvPr id="48" name="组合 47">
            <a:extLst>
              <a:ext uri="{FF2B5EF4-FFF2-40B4-BE49-F238E27FC236}">
                <a16:creationId xmlns:a16="http://schemas.microsoft.com/office/drawing/2014/main" id="{5C79BF0F-28FB-D54E-96B7-0646C81194D4}"/>
              </a:ext>
            </a:extLst>
          </p:cNvPr>
          <p:cNvGrpSpPr/>
          <p:nvPr/>
        </p:nvGrpSpPr>
        <p:grpSpPr>
          <a:xfrm>
            <a:off x="11066326" y="1370339"/>
            <a:ext cx="614841" cy="614841"/>
            <a:chOff x="5136449" y="2024027"/>
            <a:chExt cx="1311154" cy="1311154"/>
          </a:xfrm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8A121B5A-EBB7-415C-A2A1-E4BEE78E08E8}"/>
                </a:ext>
              </a:extLst>
            </p:cNvPr>
            <p:cNvSpPr/>
            <p:nvPr/>
          </p:nvSpPr>
          <p:spPr>
            <a:xfrm>
              <a:off x="5136449" y="2024027"/>
              <a:ext cx="1311154" cy="1311154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84BFD117-7DE4-39A8-6645-861EDEF93006}"/>
                </a:ext>
              </a:extLst>
            </p:cNvPr>
            <p:cNvSpPr/>
            <p:nvPr/>
          </p:nvSpPr>
          <p:spPr>
            <a:xfrm>
              <a:off x="5177170" y="2064748"/>
              <a:ext cx="1229711" cy="1229711"/>
            </a:xfrm>
            <a:prstGeom prst="ellipse">
              <a:avLst/>
            </a:pr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A41BA58C-898A-8123-4A37-54CC3FD56DB2}"/>
              </a:ext>
            </a:extLst>
          </p:cNvPr>
          <p:cNvCxnSpPr>
            <a:cxnSpLocks/>
            <a:stCxn id="52" idx="3"/>
            <a:endCxn id="46" idx="2"/>
          </p:cNvCxnSpPr>
          <p:nvPr/>
        </p:nvCxnSpPr>
        <p:spPr>
          <a:xfrm>
            <a:off x="10480675" y="1670396"/>
            <a:ext cx="585651" cy="7364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2" name="矩形 51">
            <a:extLst>
              <a:ext uri="{FF2B5EF4-FFF2-40B4-BE49-F238E27FC236}">
                <a16:creationId xmlns:a16="http://schemas.microsoft.com/office/drawing/2014/main" id="{B60AE5FF-D38A-3C8A-F0EF-9696B1F5F287}"/>
              </a:ext>
            </a:extLst>
          </p:cNvPr>
          <p:cNvSpPr/>
          <p:nvPr/>
        </p:nvSpPr>
        <p:spPr>
          <a:xfrm>
            <a:off x="10293940" y="1589321"/>
            <a:ext cx="186735" cy="162150"/>
          </a:xfrm>
          <a:prstGeom prst="rect">
            <a:avLst/>
          </a:prstGeom>
          <a:noFill/>
          <a:ln w="9525">
            <a:solidFill>
              <a:srgbClr val="F4F6F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31" name="组合 1030">
            <a:extLst>
              <a:ext uri="{FF2B5EF4-FFF2-40B4-BE49-F238E27FC236}">
                <a16:creationId xmlns:a16="http://schemas.microsoft.com/office/drawing/2014/main" id="{A3F2E7D9-48D2-9E3B-08FE-5DA9423012F5}"/>
              </a:ext>
            </a:extLst>
          </p:cNvPr>
          <p:cNvGrpSpPr/>
          <p:nvPr/>
        </p:nvGrpSpPr>
        <p:grpSpPr>
          <a:xfrm>
            <a:off x="11066326" y="2124814"/>
            <a:ext cx="633412" cy="633412"/>
            <a:chOff x="4602257" y="1931710"/>
            <a:chExt cx="3001621" cy="3001621"/>
          </a:xfrm>
        </p:grpSpPr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6CA57353-B0CD-76FD-02DD-3814F785B559}"/>
                </a:ext>
              </a:extLst>
            </p:cNvPr>
            <p:cNvSpPr/>
            <p:nvPr/>
          </p:nvSpPr>
          <p:spPr>
            <a:xfrm>
              <a:off x="4602257" y="1931710"/>
              <a:ext cx="3001621" cy="3001621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030" name="图片 1029">
              <a:extLst>
                <a:ext uri="{FF2B5EF4-FFF2-40B4-BE49-F238E27FC236}">
                  <a16:creationId xmlns:a16="http://schemas.microsoft.com/office/drawing/2014/main" id="{EAB7585D-675B-60CB-4387-7C2FC9B55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630585" y="1956518"/>
              <a:ext cx="2944964" cy="2944964"/>
            </a:xfrm>
            <a:custGeom>
              <a:avLst/>
              <a:gdLst>
                <a:gd name="csX0" fmla="*/ 1314012 w 2628024"/>
                <a:gd name="csY0" fmla="*/ 0 h 2628024"/>
                <a:gd name="csX1" fmla="*/ 2628024 w 2628024"/>
                <a:gd name="csY1" fmla="*/ 1314012 h 2628024"/>
                <a:gd name="csX2" fmla="*/ 1314012 w 2628024"/>
                <a:gd name="csY2" fmla="*/ 2628024 h 2628024"/>
                <a:gd name="csX3" fmla="*/ 0 w 2628024"/>
                <a:gd name="csY3" fmla="*/ 1314012 h 2628024"/>
                <a:gd name="csX4" fmla="*/ 1314012 w 2628024"/>
                <a:gd name="csY4" fmla="*/ 0 h 26280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28024" h="2628024">
                  <a:moveTo>
                    <a:pt x="1314012" y="0"/>
                  </a:moveTo>
                  <a:cubicBezTo>
                    <a:pt x="2039721" y="0"/>
                    <a:pt x="2628024" y="588303"/>
                    <a:pt x="2628024" y="1314012"/>
                  </a:cubicBezTo>
                  <a:cubicBezTo>
                    <a:pt x="2628024" y="2039721"/>
                    <a:pt x="2039721" y="2628024"/>
                    <a:pt x="1314012" y="2628024"/>
                  </a:cubicBezTo>
                  <a:cubicBezTo>
                    <a:pt x="588303" y="2628024"/>
                    <a:pt x="0" y="2039721"/>
                    <a:pt x="0" y="1314012"/>
                  </a:cubicBezTo>
                  <a:cubicBezTo>
                    <a:pt x="0" y="588303"/>
                    <a:pt x="588303" y="0"/>
                    <a:pt x="1314012" y="0"/>
                  </a:cubicBezTo>
                  <a:close/>
                </a:path>
              </a:pathLst>
            </a:custGeom>
          </p:spPr>
        </p:pic>
      </p:grpSp>
      <p:cxnSp>
        <p:nvCxnSpPr>
          <p:cNvPr id="1034" name="直接连接符 1033">
            <a:extLst>
              <a:ext uri="{FF2B5EF4-FFF2-40B4-BE49-F238E27FC236}">
                <a16:creationId xmlns:a16="http://schemas.microsoft.com/office/drawing/2014/main" id="{6B241087-FBE1-07FA-E2EE-DE47742EEF44}"/>
              </a:ext>
            </a:extLst>
          </p:cNvPr>
          <p:cNvCxnSpPr>
            <a:cxnSpLocks/>
            <a:stCxn id="1036" idx="3"/>
            <a:endCxn id="1030" idx="3"/>
          </p:cNvCxnSpPr>
          <p:nvPr/>
        </p:nvCxnSpPr>
        <p:spPr>
          <a:xfrm>
            <a:off x="10525760" y="2211279"/>
            <a:ext cx="546544" cy="229498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36" name="矩形 1035">
            <a:extLst>
              <a:ext uri="{FF2B5EF4-FFF2-40B4-BE49-F238E27FC236}">
                <a16:creationId xmlns:a16="http://schemas.microsoft.com/office/drawing/2014/main" id="{F2DA7C3F-EEB2-9C60-6480-32A821C80BED}"/>
              </a:ext>
            </a:extLst>
          </p:cNvPr>
          <p:cNvSpPr/>
          <p:nvPr/>
        </p:nvSpPr>
        <p:spPr>
          <a:xfrm>
            <a:off x="10274300" y="2086339"/>
            <a:ext cx="251460" cy="249880"/>
          </a:xfrm>
          <a:prstGeom prst="rect">
            <a:avLst/>
          </a:prstGeom>
          <a:noFill/>
          <a:ln w="9525">
            <a:solidFill>
              <a:srgbClr val="F4F6F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44" name="图片 1043">
            <a:extLst>
              <a:ext uri="{FF2B5EF4-FFF2-40B4-BE49-F238E27FC236}">
                <a16:creationId xmlns:a16="http://schemas.microsoft.com/office/drawing/2014/main" id="{4D90E6E7-52F8-B7AB-97D5-2D292FC745A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63479" y="3729534"/>
            <a:ext cx="3722731" cy="1566363"/>
          </a:xfrm>
          <a:prstGeom prst="rect">
            <a:avLst/>
          </a:prstGeom>
        </p:spPr>
      </p:pic>
      <p:grpSp>
        <p:nvGrpSpPr>
          <p:cNvPr id="1051" name="组合 1050">
            <a:extLst>
              <a:ext uri="{FF2B5EF4-FFF2-40B4-BE49-F238E27FC236}">
                <a16:creationId xmlns:a16="http://schemas.microsoft.com/office/drawing/2014/main" id="{AA0EAB52-F720-D918-70C1-AE8C6386CB35}"/>
              </a:ext>
            </a:extLst>
          </p:cNvPr>
          <p:cNvGrpSpPr/>
          <p:nvPr/>
        </p:nvGrpSpPr>
        <p:grpSpPr>
          <a:xfrm>
            <a:off x="6877563" y="1968436"/>
            <a:ext cx="708407" cy="373342"/>
            <a:chOff x="5750560" y="1881011"/>
            <a:chExt cx="1508760" cy="923149"/>
          </a:xfrm>
        </p:grpSpPr>
        <p:cxnSp>
          <p:nvCxnSpPr>
            <p:cNvPr id="1047" name="直接连接符 1046">
              <a:extLst>
                <a:ext uri="{FF2B5EF4-FFF2-40B4-BE49-F238E27FC236}">
                  <a16:creationId xmlns:a16="http://schemas.microsoft.com/office/drawing/2014/main" id="{5C4A888C-8D8E-DB71-5E69-1BE9F35866D0}"/>
                </a:ext>
              </a:extLst>
            </p:cNvPr>
            <p:cNvCxnSpPr/>
            <p:nvPr/>
          </p:nvCxnSpPr>
          <p:spPr>
            <a:xfrm flipV="1">
              <a:off x="5750560" y="1881011"/>
              <a:ext cx="751840" cy="923149"/>
            </a:xfrm>
            <a:prstGeom prst="line">
              <a:avLst/>
            </a:prstGeom>
            <a:ln>
              <a:solidFill>
                <a:srgbClr val="006557"/>
              </a:solidFill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8" name="直接连接符 1047">
              <a:extLst>
                <a:ext uri="{FF2B5EF4-FFF2-40B4-BE49-F238E27FC236}">
                  <a16:creationId xmlns:a16="http://schemas.microsoft.com/office/drawing/2014/main" id="{04FA27A2-AB20-D220-86CA-670CBA30EA1E}"/>
                </a:ext>
              </a:extLst>
            </p:cNvPr>
            <p:cNvCxnSpPr>
              <a:cxnSpLocks/>
            </p:cNvCxnSpPr>
            <p:nvPr/>
          </p:nvCxnSpPr>
          <p:spPr>
            <a:xfrm>
              <a:off x="6502400" y="1881011"/>
              <a:ext cx="756920" cy="0"/>
            </a:xfrm>
            <a:prstGeom prst="line">
              <a:avLst/>
            </a:prstGeom>
            <a:ln>
              <a:solidFill>
                <a:srgbClr val="006557"/>
              </a:solidFill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52" name="椭圆 1051">
            <a:extLst>
              <a:ext uri="{FF2B5EF4-FFF2-40B4-BE49-F238E27FC236}">
                <a16:creationId xmlns:a16="http://schemas.microsoft.com/office/drawing/2014/main" id="{77987090-B93D-CC7B-8075-EAB83EFBB67D}"/>
              </a:ext>
            </a:extLst>
          </p:cNvPr>
          <p:cNvSpPr/>
          <p:nvPr/>
        </p:nvSpPr>
        <p:spPr>
          <a:xfrm>
            <a:off x="4755147" y="1968436"/>
            <a:ext cx="2703384" cy="2703384"/>
          </a:xfrm>
          <a:prstGeom prst="ellipse">
            <a:avLst/>
          </a:prstGeom>
          <a:noFill/>
          <a:ln w="9525">
            <a:solidFill>
              <a:srgbClr val="006557"/>
            </a:solidFill>
            <a:prstDash val="lg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53" name="椭圆 1052">
            <a:extLst>
              <a:ext uri="{FF2B5EF4-FFF2-40B4-BE49-F238E27FC236}">
                <a16:creationId xmlns:a16="http://schemas.microsoft.com/office/drawing/2014/main" id="{0C8DF241-5C19-314F-8F19-ACB302F4C24F}"/>
              </a:ext>
            </a:extLst>
          </p:cNvPr>
          <p:cNvSpPr/>
          <p:nvPr/>
        </p:nvSpPr>
        <p:spPr>
          <a:xfrm>
            <a:off x="4856079" y="2061621"/>
            <a:ext cx="2488307" cy="2488307"/>
          </a:xfrm>
          <a:prstGeom prst="ellipse">
            <a:avLst/>
          </a:prstGeom>
          <a:noFill/>
          <a:ln w="9525">
            <a:solidFill>
              <a:srgbClr val="00655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54" name="组合 1053">
            <a:extLst>
              <a:ext uri="{FF2B5EF4-FFF2-40B4-BE49-F238E27FC236}">
                <a16:creationId xmlns:a16="http://schemas.microsoft.com/office/drawing/2014/main" id="{211C7E93-113B-A4FB-E98D-DF79CB3D0D8A}"/>
              </a:ext>
            </a:extLst>
          </p:cNvPr>
          <p:cNvGrpSpPr/>
          <p:nvPr/>
        </p:nvGrpSpPr>
        <p:grpSpPr>
          <a:xfrm flipH="1">
            <a:off x="4617410" y="1968436"/>
            <a:ext cx="708407" cy="373342"/>
            <a:chOff x="5750560" y="1881011"/>
            <a:chExt cx="1508760" cy="923149"/>
          </a:xfrm>
        </p:grpSpPr>
        <p:cxnSp>
          <p:nvCxnSpPr>
            <p:cNvPr id="1055" name="直接连接符 1054">
              <a:extLst>
                <a:ext uri="{FF2B5EF4-FFF2-40B4-BE49-F238E27FC236}">
                  <a16:creationId xmlns:a16="http://schemas.microsoft.com/office/drawing/2014/main" id="{E3F29E30-7652-1427-7D96-32AD9BA5196D}"/>
                </a:ext>
              </a:extLst>
            </p:cNvPr>
            <p:cNvCxnSpPr/>
            <p:nvPr/>
          </p:nvCxnSpPr>
          <p:spPr>
            <a:xfrm flipV="1">
              <a:off x="5750560" y="1881011"/>
              <a:ext cx="751840" cy="923149"/>
            </a:xfrm>
            <a:prstGeom prst="line">
              <a:avLst/>
            </a:prstGeom>
            <a:ln>
              <a:solidFill>
                <a:srgbClr val="006557"/>
              </a:solidFill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6" name="直接连接符 1055">
              <a:extLst>
                <a:ext uri="{FF2B5EF4-FFF2-40B4-BE49-F238E27FC236}">
                  <a16:creationId xmlns:a16="http://schemas.microsoft.com/office/drawing/2014/main" id="{913A2A54-B62D-28A3-B530-FDB0DB0C2B5D}"/>
                </a:ext>
              </a:extLst>
            </p:cNvPr>
            <p:cNvCxnSpPr>
              <a:cxnSpLocks/>
            </p:cNvCxnSpPr>
            <p:nvPr/>
          </p:nvCxnSpPr>
          <p:spPr>
            <a:xfrm>
              <a:off x="6502400" y="1881011"/>
              <a:ext cx="756920" cy="0"/>
            </a:xfrm>
            <a:prstGeom prst="line">
              <a:avLst/>
            </a:prstGeom>
            <a:ln>
              <a:solidFill>
                <a:srgbClr val="006557"/>
              </a:solidFill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57" name="组合 1056">
            <a:extLst>
              <a:ext uri="{FF2B5EF4-FFF2-40B4-BE49-F238E27FC236}">
                <a16:creationId xmlns:a16="http://schemas.microsoft.com/office/drawing/2014/main" id="{91FB59EE-E340-87B8-FDAF-5C8F6AFAE044}"/>
              </a:ext>
            </a:extLst>
          </p:cNvPr>
          <p:cNvGrpSpPr/>
          <p:nvPr/>
        </p:nvGrpSpPr>
        <p:grpSpPr>
          <a:xfrm flipV="1">
            <a:off x="6876370" y="4274836"/>
            <a:ext cx="708407" cy="373342"/>
            <a:chOff x="5750560" y="1881011"/>
            <a:chExt cx="1508760" cy="923149"/>
          </a:xfrm>
        </p:grpSpPr>
        <p:cxnSp>
          <p:nvCxnSpPr>
            <p:cNvPr id="1058" name="直接连接符 1057">
              <a:extLst>
                <a:ext uri="{FF2B5EF4-FFF2-40B4-BE49-F238E27FC236}">
                  <a16:creationId xmlns:a16="http://schemas.microsoft.com/office/drawing/2014/main" id="{B49D2A06-7DFA-CDB3-1EAA-1341A64CF653}"/>
                </a:ext>
              </a:extLst>
            </p:cNvPr>
            <p:cNvCxnSpPr/>
            <p:nvPr/>
          </p:nvCxnSpPr>
          <p:spPr>
            <a:xfrm flipV="1">
              <a:off x="5750560" y="1881011"/>
              <a:ext cx="751840" cy="923149"/>
            </a:xfrm>
            <a:prstGeom prst="line">
              <a:avLst/>
            </a:prstGeom>
            <a:ln>
              <a:solidFill>
                <a:srgbClr val="006557"/>
              </a:solidFill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9" name="直接连接符 1058">
              <a:extLst>
                <a:ext uri="{FF2B5EF4-FFF2-40B4-BE49-F238E27FC236}">
                  <a16:creationId xmlns:a16="http://schemas.microsoft.com/office/drawing/2014/main" id="{DE6ED70F-14BE-031B-5BA2-585DD23C5B6C}"/>
                </a:ext>
              </a:extLst>
            </p:cNvPr>
            <p:cNvCxnSpPr>
              <a:cxnSpLocks/>
            </p:cNvCxnSpPr>
            <p:nvPr/>
          </p:nvCxnSpPr>
          <p:spPr>
            <a:xfrm>
              <a:off x="6502400" y="1881011"/>
              <a:ext cx="756920" cy="0"/>
            </a:xfrm>
            <a:prstGeom prst="line">
              <a:avLst/>
            </a:prstGeom>
            <a:ln>
              <a:solidFill>
                <a:srgbClr val="006557"/>
              </a:solidFill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60" name="组合 1059">
            <a:extLst>
              <a:ext uri="{FF2B5EF4-FFF2-40B4-BE49-F238E27FC236}">
                <a16:creationId xmlns:a16="http://schemas.microsoft.com/office/drawing/2014/main" id="{6D77B4E9-648C-B46D-32DC-6A8D6A80CB08}"/>
              </a:ext>
            </a:extLst>
          </p:cNvPr>
          <p:cNvGrpSpPr/>
          <p:nvPr/>
        </p:nvGrpSpPr>
        <p:grpSpPr>
          <a:xfrm flipH="1" flipV="1">
            <a:off x="4616217" y="4274836"/>
            <a:ext cx="708407" cy="373342"/>
            <a:chOff x="5750560" y="1881011"/>
            <a:chExt cx="1508760" cy="923149"/>
          </a:xfrm>
        </p:grpSpPr>
        <p:cxnSp>
          <p:nvCxnSpPr>
            <p:cNvPr id="1061" name="直接连接符 1060">
              <a:extLst>
                <a:ext uri="{FF2B5EF4-FFF2-40B4-BE49-F238E27FC236}">
                  <a16:creationId xmlns:a16="http://schemas.microsoft.com/office/drawing/2014/main" id="{C56DE669-DB07-A94F-CFCF-F8039E9DA73C}"/>
                </a:ext>
              </a:extLst>
            </p:cNvPr>
            <p:cNvCxnSpPr/>
            <p:nvPr/>
          </p:nvCxnSpPr>
          <p:spPr>
            <a:xfrm flipV="1">
              <a:off x="5750560" y="1881011"/>
              <a:ext cx="751840" cy="923149"/>
            </a:xfrm>
            <a:prstGeom prst="line">
              <a:avLst/>
            </a:prstGeom>
            <a:ln>
              <a:solidFill>
                <a:srgbClr val="006557"/>
              </a:solidFill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2" name="直接连接符 1061">
              <a:extLst>
                <a:ext uri="{FF2B5EF4-FFF2-40B4-BE49-F238E27FC236}">
                  <a16:creationId xmlns:a16="http://schemas.microsoft.com/office/drawing/2014/main" id="{2DAFCB31-83C8-6E2D-02DE-7329F3C0239D}"/>
                </a:ext>
              </a:extLst>
            </p:cNvPr>
            <p:cNvCxnSpPr>
              <a:cxnSpLocks/>
            </p:cNvCxnSpPr>
            <p:nvPr/>
          </p:nvCxnSpPr>
          <p:spPr>
            <a:xfrm>
              <a:off x="6502400" y="1881011"/>
              <a:ext cx="756920" cy="0"/>
            </a:xfrm>
            <a:prstGeom prst="line">
              <a:avLst/>
            </a:prstGeom>
            <a:ln>
              <a:solidFill>
                <a:srgbClr val="006557"/>
              </a:solidFill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68" name="文本框 1067">
            <a:extLst>
              <a:ext uri="{FF2B5EF4-FFF2-40B4-BE49-F238E27FC236}">
                <a16:creationId xmlns:a16="http://schemas.microsoft.com/office/drawing/2014/main" id="{694836EF-68B3-6329-80FC-E320890BE378}"/>
              </a:ext>
            </a:extLst>
          </p:cNvPr>
          <p:cNvSpPr txBox="1"/>
          <p:nvPr/>
        </p:nvSpPr>
        <p:spPr>
          <a:xfrm>
            <a:off x="605790" y="5349748"/>
            <a:ext cx="3429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面向品种评价与育种筛选，亟需高通量花期表型数据</a:t>
            </a:r>
          </a:p>
        </p:txBody>
      </p:sp>
      <p:pic>
        <p:nvPicPr>
          <p:cNvPr id="1070" name="图片 1069">
            <a:extLst>
              <a:ext uri="{FF2B5EF4-FFF2-40B4-BE49-F238E27FC236}">
                <a16:creationId xmlns:a16="http://schemas.microsoft.com/office/drawing/2014/main" id="{6E1098D3-3925-6C13-2B6F-3A0042D51718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761" y="3729534"/>
            <a:ext cx="2089668" cy="1566638"/>
          </a:xfrm>
          <a:prstGeom prst="rect">
            <a:avLst/>
          </a:prstGeom>
        </p:spPr>
      </p:pic>
      <p:pic>
        <p:nvPicPr>
          <p:cNvPr id="1072" name="图片 1071">
            <a:extLst>
              <a:ext uri="{FF2B5EF4-FFF2-40B4-BE49-F238E27FC236}">
                <a16:creationId xmlns:a16="http://schemas.microsoft.com/office/drawing/2014/main" id="{03C66822-99A9-A41B-DA44-4247A446557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69899" y="4086176"/>
            <a:ext cx="1650217" cy="1088368"/>
          </a:xfrm>
          <a:prstGeom prst="rect">
            <a:avLst/>
          </a:prstGeom>
        </p:spPr>
      </p:pic>
      <p:sp>
        <p:nvSpPr>
          <p:cNvPr id="1073" name="Text">
            <a:extLst>
              <a:ext uri="{FF2B5EF4-FFF2-40B4-BE49-F238E27FC236}">
                <a16:creationId xmlns:a16="http://schemas.microsoft.com/office/drawing/2014/main" id="{867564BC-199A-8704-E27F-9FCE0AF888AD}"/>
              </a:ext>
            </a:extLst>
          </p:cNvPr>
          <p:cNvSpPr txBox="1"/>
          <p:nvPr/>
        </p:nvSpPr>
        <p:spPr>
          <a:xfrm>
            <a:off x="2430780" y="6165916"/>
            <a:ext cx="7843519" cy="3417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sz="2000" b="1" dirty="0">
                <a:solidFill>
                  <a:srgbClr val="006557"/>
                </a:solidFill>
                <a:latin typeface="Microsoft YaHei"/>
                <a:ea typeface="Microsoft YaHei"/>
              </a:rPr>
              <a:t>它不是一个“小作物案例”，而是复杂农业视觉感知问题的浓缩场景</a:t>
            </a:r>
            <a:endParaRPr lang="zh-CN" sz="2000" dirty="0">
              <a:solidFill>
                <a:srgbClr val="006557"/>
              </a:solidFill>
            </a:endParaRPr>
          </a:p>
        </p:txBody>
      </p:sp>
      <p:sp>
        <p:nvSpPr>
          <p:cNvPr id="1074" name="Text">
            <a:extLst>
              <a:ext uri="{FF2B5EF4-FFF2-40B4-BE49-F238E27FC236}">
                <a16:creationId xmlns:a16="http://schemas.microsoft.com/office/drawing/2014/main" id="{6392CA3B-EFA9-BEA3-4B6A-9E4C6324636F}"/>
              </a:ext>
            </a:extLst>
          </p:cNvPr>
          <p:cNvSpPr txBox="1"/>
          <p:nvPr/>
        </p:nvSpPr>
        <p:spPr>
          <a:xfrm>
            <a:off x="5324624" y="200957"/>
            <a:ext cx="2403962" cy="3417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1600" b="1" dirty="0">
                <a:latin typeface="Microsoft YaHei"/>
                <a:ea typeface="Microsoft YaHei"/>
              </a:rPr>
              <a:t>为什么以菊花作为切入点</a:t>
            </a:r>
            <a:endParaRPr lang="zh-CN" sz="1600" b="1" dirty="0"/>
          </a:p>
        </p:txBody>
      </p:sp>
      <p:sp>
        <p:nvSpPr>
          <p:cNvPr id="1081" name="文本框 1080">
            <a:extLst>
              <a:ext uri="{FF2B5EF4-FFF2-40B4-BE49-F238E27FC236}">
                <a16:creationId xmlns:a16="http://schemas.microsoft.com/office/drawing/2014/main" id="{A45252EE-A4C7-5208-31DB-13BD8AE80336}"/>
              </a:ext>
            </a:extLst>
          </p:cNvPr>
          <p:cNvSpPr txBox="1"/>
          <p:nvPr/>
        </p:nvSpPr>
        <p:spPr>
          <a:xfrm>
            <a:off x="8766175" y="5323393"/>
            <a:ext cx="242760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支撑花期监测、动态分析与预测</a:t>
            </a:r>
          </a:p>
        </p:txBody>
      </p:sp>
    </p:spTree>
    <p:extLst>
      <p:ext uri="{BB962C8B-B14F-4D97-AF65-F5344CB8AC3E}">
        <p14:creationId xmlns:p14="http://schemas.microsoft.com/office/powerpoint/2010/main" val="4056225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4EAEC-277B-FE62-61A2-8266449E2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6024FC1-64D9-2F35-CF9A-B79720945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2385E79-63E2-CF1F-A72E-43E4CE6892F2}"/>
              </a:ext>
            </a:extLst>
          </p:cNvPr>
          <p:cNvSpPr txBox="1"/>
          <p:nvPr/>
        </p:nvSpPr>
        <p:spPr>
          <a:xfrm>
            <a:off x="1830917" y="2349941"/>
            <a:ext cx="1636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72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1DE3AA1-23B3-5FA2-5131-F49DA02C9767}"/>
              </a:ext>
            </a:extLst>
          </p:cNvPr>
          <p:cNvSpPr txBox="1"/>
          <p:nvPr/>
        </p:nvSpPr>
        <p:spPr>
          <a:xfrm>
            <a:off x="3598332" y="2231428"/>
            <a:ext cx="6777567" cy="1197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场景约束：真实环境中的计数难题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密集遮挡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尺度变化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光照扰动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平台运动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C83D636-33F7-398F-615E-BA8A7C1B1D53}"/>
              </a:ext>
            </a:extLst>
          </p:cNvPr>
          <p:cNvSpPr/>
          <p:nvPr/>
        </p:nvSpPr>
        <p:spPr>
          <a:xfrm>
            <a:off x="3293534" y="2484967"/>
            <a:ext cx="45719" cy="863600"/>
          </a:xfrm>
          <a:prstGeom prst="rect">
            <a:avLst/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088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00F57-C6A0-2623-F562-0A21ED0F2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图片 1052">
            <a:extLst>
              <a:ext uri="{FF2B5EF4-FFF2-40B4-BE49-F238E27FC236}">
                <a16:creationId xmlns:a16="http://schemas.microsoft.com/office/drawing/2014/main" id="{F242C8F0-3AA2-9E50-336D-83BEE591A8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5389" y="5463788"/>
            <a:ext cx="1345192" cy="768124"/>
          </a:xfrm>
          <a:prstGeom prst="rect">
            <a:avLst/>
          </a:prstGeom>
        </p:spPr>
      </p:pic>
      <p:pic>
        <p:nvPicPr>
          <p:cNvPr id="1051" name="图片 1050">
            <a:extLst>
              <a:ext uri="{FF2B5EF4-FFF2-40B4-BE49-F238E27FC236}">
                <a16:creationId xmlns:a16="http://schemas.microsoft.com/office/drawing/2014/main" id="{9BD40869-348B-05ED-2729-6624DA9C0E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9221" y="5435455"/>
            <a:ext cx="1249426" cy="779005"/>
          </a:xfrm>
          <a:prstGeom prst="rect">
            <a:avLst/>
          </a:prstGeom>
        </p:spPr>
      </p:pic>
      <p:grpSp>
        <p:nvGrpSpPr>
          <p:cNvPr id="1024" name="组合 1023">
            <a:extLst>
              <a:ext uri="{FF2B5EF4-FFF2-40B4-BE49-F238E27FC236}">
                <a16:creationId xmlns:a16="http://schemas.microsoft.com/office/drawing/2014/main" id="{E8D5FF0A-2F6A-517D-102D-EEB719525D58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52996790-E923-82B1-3B61-746AB8028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EE689680-542A-7855-6EFC-910959A484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1" name="Text">
            <a:extLst>
              <a:ext uri="{FF2B5EF4-FFF2-40B4-BE49-F238E27FC236}">
                <a16:creationId xmlns:a16="http://schemas.microsoft.com/office/drawing/2014/main" id="{92BA6959-5E5E-8414-A1A5-9647009E1587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场景约束：真实环境中的计数难题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871AE68C-2777-36C5-B895-575478318425}"/>
              </a:ext>
            </a:extLst>
          </p:cNvPr>
          <p:cNvSpPr/>
          <p:nvPr/>
        </p:nvSpPr>
        <p:spPr>
          <a:xfrm>
            <a:off x="503557" y="1350903"/>
            <a:ext cx="5056503" cy="3441634"/>
          </a:xfrm>
          <a:prstGeom prst="roundRect">
            <a:avLst>
              <a:gd name="adj" fmla="val 6931"/>
            </a:avLst>
          </a:prstGeom>
          <a:solidFill>
            <a:srgbClr val="FFFFFF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Text">
            <a:extLst>
              <a:ext uri="{FF2B5EF4-FFF2-40B4-BE49-F238E27FC236}">
                <a16:creationId xmlns:a16="http://schemas.microsoft.com/office/drawing/2014/main" id="{A1899779-784C-8D25-5088-30B80FC31A24}"/>
              </a:ext>
            </a:extLst>
          </p:cNvPr>
          <p:cNvSpPr txBox="1"/>
          <p:nvPr/>
        </p:nvSpPr>
        <p:spPr>
          <a:xfrm>
            <a:off x="503557" y="816727"/>
            <a:ext cx="2869563" cy="3584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zh-CN" altLang="en-US" b="1" dirty="0">
                <a:solidFill>
                  <a:srgbClr val="1F2326"/>
                </a:solidFill>
                <a:latin typeface="Microsoft YaHei"/>
                <a:ea typeface="Microsoft YaHei"/>
              </a:rPr>
              <a:t>所面临的计数难题是什么</a:t>
            </a:r>
            <a:r>
              <a:rPr lang="zh-CN" altLang="zh-CN" b="1" dirty="0">
                <a:solidFill>
                  <a:srgbClr val="1F2326"/>
                </a:solidFill>
                <a:latin typeface="Microsoft YaHei"/>
                <a:ea typeface="Microsoft YaHei"/>
              </a:rPr>
              <a:t>？</a:t>
            </a:r>
            <a:endParaRPr lang="zh-CN" altLang="zh-CN" dirty="0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F0C0C218-1862-5BAB-7621-673219621E39}"/>
              </a:ext>
            </a:extLst>
          </p:cNvPr>
          <p:cNvSpPr/>
          <p:nvPr/>
        </p:nvSpPr>
        <p:spPr>
          <a:xfrm>
            <a:off x="821373" y="1222730"/>
            <a:ext cx="1972627" cy="249614"/>
          </a:xfrm>
          <a:prstGeom prst="roundRect">
            <a:avLst>
              <a:gd name="adj" fmla="val 25032"/>
            </a:avLst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场景复杂、品种差异大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8D9D24E3-FBA6-4B6E-E027-307CB31CD545}"/>
              </a:ext>
            </a:extLst>
          </p:cNvPr>
          <p:cNvSpPr/>
          <p:nvPr/>
        </p:nvSpPr>
        <p:spPr>
          <a:xfrm>
            <a:off x="5803151" y="1350902"/>
            <a:ext cx="5882436" cy="3441635"/>
          </a:xfrm>
          <a:prstGeom prst="roundRect">
            <a:avLst>
              <a:gd name="adj" fmla="val 6931"/>
            </a:avLst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654713E1-BE70-5DE7-27FC-5F009CAAB78A}"/>
              </a:ext>
            </a:extLst>
          </p:cNvPr>
          <p:cNvSpPr/>
          <p:nvPr/>
        </p:nvSpPr>
        <p:spPr>
          <a:xfrm>
            <a:off x="6194249" y="1222731"/>
            <a:ext cx="1740772" cy="249613"/>
          </a:xfrm>
          <a:prstGeom prst="roundRect">
            <a:avLst>
              <a:gd name="adj" fmla="val 14576"/>
            </a:avLst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多生长阶段、花朵密集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508497C-8729-E842-9795-4E7EF2DD9751}"/>
              </a:ext>
            </a:extLst>
          </p:cNvPr>
          <p:cNvSpPr txBox="1"/>
          <p:nvPr/>
        </p:nvSpPr>
        <p:spPr>
          <a:xfrm>
            <a:off x="3463598" y="825746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尺度差异大、种类多、分布密集、品种差异明显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3088D0C-E331-C34B-0232-1E4510B30EB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755" y="1586545"/>
            <a:ext cx="4718741" cy="306883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5B7A5A5-4CB4-EA51-9D1A-0322EB34C4E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0031" y="1586541"/>
            <a:ext cx="714375" cy="71437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9E804D24-5D41-5B94-D26A-AEF943DCBF7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6968" y="1586542"/>
            <a:ext cx="714375" cy="714375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F31ED4FF-8047-6E08-9323-79DC22DF8F2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3498" y="1586542"/>
            <a:ext cx="714375" cy="714375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440AE012-8F5F-6209-7B64-0DA889FD80C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8393" y="1590466"/>
            <a:ext cx="724880" cy="714375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AB6C908F-0F96-DEA7-F27E-B5717C52ED7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365" y="1586542"/>
            <a:ext cx="684636" cy="726552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8ADDB8DA-E8DF-E148-0066-F5B57BA661B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9560" y="1586542"/>
            <a:ext cx="721379" cy="714375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D735BB0C-142E-BE24-71DB-EDC44EB3D98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6093" y="1586541"/>
            <a:ext cx="695938" cy="714374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48DBC585-1C32-709F-32EC-3E7C92EF07F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8393" y="2622884"/>
            <a:ext cx="1370990" cy="939379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59600EE0-E1F0-7D58-E77D-46B29308B7D8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3879" y="2622884"/>
            <a:ext cx="1271461" cy="939379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22C4ED2C-C486-A684-2278-4D4F722045C4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836" y="2630504"/>
            <a:ext cx="1398432" cy="933161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40706ED2-C0F1-9563-C048-A37C990C6A5D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2764" y="2622884"/>
            <a:ext cx="1348579" cy="931976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0D745E74-7E8E-65C2-ACA8-0F465A700E71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2476" y="3644994"/>
            <a:ext cx="1366908" cy="961716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73DB72F7-EE51-8C65-2489-A47A2D76EAD2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836" y="3641068"/>
            <a:ext cx="1398432" cy="971897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F037B161-BEFE-84FB-5275-AA2BF65FAA42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2764" y="3634812"/>
            <a:ext cx="1348579" cy="971897"/>
          </a:xfrm>
          <a:prstGeom prst="rect">
            <a:avLst/>
          </a:prstGeom>
        </p:spPr>
      </p:pic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68F750CE-27EB-6B5B-4DC9-283FAECA4076}"/>
              </a:ext>
            </a:extLst>
          </p:cNvPr>
          <p:cNvCxnSpPr>
            <a:cxnSpLocks/>
          </p:cNvCxnSpPr>
          <p:nvPr/>
        </p:nvCxnSpPr>
        <p:spPr>
          <a:xfrm flipV="1">
            <a:off x="5969765" y="2472115"/>
            <a:ext cx="5581580" cy="1"/>
          </a:xfrm>
          <a:prstGeom prst="line">
            <a:avLst/>
          </a:prstGeom>
          <a:ln>
            <a:solidFill>
              <a:srgbClr val="A6B7C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图片 1025">
            <a:extLst>
              <a:ext uri="{FF2B5EF4-FFF2-40B4-BE49-F238E27FC236}">
                <a16:creationId xmlns:a16="http://schemas.microsoft.com/office/drawing/2014/main" id="{213F4B82-9EF5-3F7A-D7B7-0EBBA2110587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3879" y="3639666"/>
            <a:ext cx="1266209" cy="971896"/>
          </a:xfrm>
          <a:prstGeom prst="rect">
            <a:avLst/>
          </a:prstGeom>
        </p:spPr>
      </p:pic>
      <p:sp>
        <p:nvSpPr>
          <p:cNvPr id="1027" name="矩形: 圆角 1026">
            <a:extLst>
              <a:ext uri="{FF2B5EF4-FFF2-40B4-BE49-F238E27FC236}">
                <a16:creationId xmlns:a16="http://schemas.microsoft.com/office/drawing/2014/main" id="{FA78F7F5-CE44-37FF-E333-64E8FB734F2E}"/>
              </a:ext>
            </a:extLst>
          </p:cNvPr>
          <p:cNvSpPr/>
          <p:nvPr/>
        </p:nvSpPr>
        <p:spPr>
          <a:xfrm>
            <a:off x="503557" y="5066721"/>
            <a:ext cx="11182030" cy="1392509"/>
          </a:xfrm>
          <a:prstGeom prst="roundRect">
            <a:avLst>
              <a:gd name="adj" fmla="val 16877"/>
            </a:avLst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28" name="矩形: 圆角 1027">
            <a:extLst>
              <a:ext uri="{FF2B5EF4-FFF2-40B4-BE49-F238E27FC236}">
                <a16:creationId xmlns:a16="http://schemas.microsoft.com/office/drawing/2014/main" id="{9C288E9B-83AD-078B-CC1F-4C24A453BBA5}"/>
              </a:ext>
            </a:extLst>
          </p:cNvPr>
          <p:cNvSpPr/>
          <p:nvPr/>
        </p:nvSpPr>
        <p:spPr>
          <a:xfrm>
            <a:off x="821372" y="4942757"/>
            <a:ext cx="4124008" cy="247928"/>
          </a:xfrm>
          <a:prstGeom prst="roundRect">
            <a:avLst>
              <a:gd name="adj" fmla="val 25032"/>
            </a:avLst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难以落地：精度、速度、覆盖范围和部署成本之间的权衡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620B744-155D-8A4B-0EB9-62A3181AE20A}"/>
              </a:ext>
            </a:extLst>
          </p:cNvPr>
          <p:cNvSpPr txBox="1"/>
          <p:nvPr/>
        </p:nvSpPr>
        <p:spPr>
          <a:xfrm>
            <a:off x="503557" y="6559791"/>
            <a:ext cx="111820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/>
              <a:t>[1] Zang S, Shu L, Huang K, et al. Image dataset of tea chrysanthemums in complex outdoor scenes[J]. Frontiers in Plant Science, 2023, 14: 1134911. DOI: 10.3389/fpls.2023.1134911. </a:t>
            </a:r>
            <a:endParaRPr lang="zh-CN" altLang="en-US" sz="1100" dirty="0"/>
          </a:p>
        </p:txBody>
      </p:sp>
      <p:pic>
        <p:nvPicPr>
          <p:cNvPr id="1038" name="图片 1037">
            <a:extLst>
              <a:ext uri="{FF2B5EF4-FFF2-40B4-BE49-F238E27FC236}">
                <a16:creationId xmlns:a16="http://schemas.microsoft.com/office/drawing/2014/main" id="{784409CB-F548-7D4A-4180-A553F0DA73CB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06569" y="5463788"/>
            <a:ext cx="1034835" cy="784930"/>
          </a:xfrm>
          <a:prstGeom prst="rect">
            <a:avLst/>
          </a:prstGeom>
        </p:spPr>
      </p:pic>
      <p:sp>
        <p:nvSpPr>
          <p:cNvPr id="1039" name="矩形: 圆角 1038">
            <a:extLst>
              <a:ext uri="{FF2B5EF4-FFF2-40B4-BE49-F238E27FC236}">
                <a16:creationId xmlns:a16="http://schemas.microsoft.com/office/drawing/2014/main" id="{E7239553-169F-7E28-7F34-D62994ED93AC}"/>
              </a:ext>
            </a:extLst>
          </p:cNvPr>
          <p:cNvSpPr/>
          <p:nvPr/>
        </p:nvSpPr>
        <p:spPr>
          <a:xfrm>
            <a:off x="9037724" y="5340905"/>
            <a:ext cx="2497180" cy="951511"/>
          </a:xfrm>
          <a:prstGeom prst="roundRect">
            <a:avLst>
              <a:gd name="adj" fmla="val 16877"/>
            </a:avLst>
          </a:prstGeom>
          <a:noFill/>
          <a:ln w="952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40" name="矩形: 圆角 1039">
            <a:extLst>
              <a:ext uri="{FF2B5EF4-FFF2-40B4-BE49-F238E27FC236}">
                <a16:creationId xmlns:a16="http://schemas.microsoft.com/office/drawing/2014/main" id="{B65CB021-20C7-69FF-6C63-AF37C246CFC6}"/>
              </a:ext>
            </a:extLst>
          </p:cNvPr>
          <p:cNvSpPr/>
          <p:nvPr/>
        </p:nvSpPr>
        <p:spPr>
          <a:xfrm>
            <a:off x="10042313" y="5244646"/>
            <a:ext cx="616529" cy="167971"/>
          </a:xfrm>
          <a:prstGeom prst="roundRect">
            <a:avLst>
              <a:gd name="adj" fmla="val 25032"/>
            </a:avLst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固定监测</a:t>
            </a:r>
          </a:p>
        </p:txBody>
      </p:sp>
      <p:pic>
        <p:nvPicPr>
          <p:cNvPr id="1042" name="图片 1041">
            <a:extLst>
              <a:ext uri="{FF2B5EF4-FFF2-40B4-BE49-F238E27FC236}">
                <a16:creationId xmlns:a16="http://schemas.microsoft.com/office/drawing/2014/main" id="{829D22A2-2A02-32F7-DEED-313F5663BD7C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6175" y="5463788"/>
            <a:ext cx="1208012" cy="779005"/>
          </a:xfrm>
          <a:prstGeom prst="rect">
            <a:avLst/>
          </a:prstGeom>
        </p:spPr>
      </p:pic>
      <p:sp>
        <p:nvSpPr>
          <p:cNvPr id="1045" name="矩形: 圆角 1044">
            <a:extLst>
              <a:ext uri="{FF2B5EF4-FFF2-40B4-BE49-F238E27FC236}">
                <a16:creationId xmlns:a16="http://schemas.microsoft.com/office/drawing/2014/main" id="{37D84DA1-4E2F-2BB7-F90B-D996BF087546}"/>
              </a:ext>
            </a:extLst>
          </p:cNvPr>
          <p:cNvSpPr/>
          <p:nvPr/>
        </p:nvSpPr>
        <p:spPr>
          <a:xfrm>
            <a:off x="7046193" y="5340905"/>
            <a:ext cx="1854767" cy="951511"/>
          </a:xfrm>
          <a:prstGeom prst="roundRect">
            <a:avLst>
              <a:gd name="adj" fmla="val 16877"/>
            </a:avLst>
          </a:prstGeom>
          <a:noFill/>
          <a:ln w="952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46" name="矩形: 圆角 1045">
            <a:extLst>
              <a:ext uri="{FF2B5EF4-FFF2-40B4-BE49-F238E27FC236}">
                <a16:creationId xmlns:a16="http://schemas.microsoft.com/office/drawing/2014/main" id="{F1D0C5A7-F422-5112-FDC4-99EB28EC4ADE}"/>
              </a:ext>
            </a:extLst>
          </p:cNvPr>
          <p:cNvSpPr/>
          <p:nvPr/>
        </p:nvSpPr>
        <p:spPr>
          <a:xfrm>
            <a:off x="7699188" y="5240344"/>
            <a:ext cx="616529" cy="167971"/>
          </a:xfrm>
          <a:prstGeom prst="roundRect">
            <a:avLst>
              <a:gd name="adj" fmla="val 25032"/>
            </a:avLst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地面平台</a:t>
            </a:r>
          </a:p>
        </p:txBody>
      </p:sp>
      <p:sp>
        <p:nvSpPr>
          <p:cNvPr id="1048" name="矩形: 圆角 1047">
            <a:extLst>
              <a:ext uri="{FF2B5EF4-FFF2-40B4-BE49-F238E27FC236}">
                <a16:creationId xmlns:a16="http://schemas.microsoft.com/office/drawing/2014/main" id="{18B90332-60CC-D3AA-7CC6-1006F5F9BF45}"/>
              </a:ext>
            </a:extLst>
          </p:cNvPr>
          <p:cNvSpPr/>
          <p:nvPr/>
        </p:nvSpPr>
        <p:spPr>
          <a:xfrm>
            <a:off x="4367866" y="5340905"/>
            <a:ext cx="2541563" cy="951511"/>
          </a:xfrm>
          <a:prstGeom prst="roundRect">
            <a:avLst>
              <a:gd name="adj" fmla="val 16877"/>
            </a:avLst>
          </a:prstGeom>
          <a:noFill/>
          <a:ln w="952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49" name="矩形: 圆角 1048">
            <a:extLst>
              <a:ext uri="{FF2B5EF4-FFF2-40B4-BE49-F238E27FC236}">
                <a16:creationId xmlns:a16="http://schemas.microsoft.com/office/drawing/2014/main" id="{DEA27D57-507B-90A4-1599-A816C4BBFEFA}"/>
              </a:ext>
            </a:extLst>
          </p:cNvPr>
          <p:cNvSpPr/>
          <p:nvPr/>
        </p:nvSpPr>
        <p:spPr>
          <a:xfrm>
            <a:off x="5372456" y="5244646"/>
            <a:ext cx="616529" cy="167971"/>
          </a:xfrm>
          <a:prstGeom prst="roundRect">
            <a:avLst>
              <a:gd name="adj" fmla="val 25032"/>
            </a:avLst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空中平台</a:t>
            </a:r>
          </a:p>
        </p:txBody>
      </p:sp>
      <p:pic>
        <p:nvPicPr>
          <p:cNvPr id="1055" name="图片 1054">
            <a:extLst>
              <a:ext uri="{FF2B5EF4-FFF2-40B4-BE49-F238E27FC236}">
                <a16:creationId xmlns:a16="http://schemas.microsoft.com/office/drawing/2014/main" id="{28F195DF-7821-D205-B303-60E49EFF597E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3524" y="5440371"/>
            <a:ext cx="1553736" cy="802211"/>
          </a:xfrm>
          <a:prstGeom prst="rect">
            <a:avLst/>
          </a:prstGeom>
        </p:spPr>
      </p:pic>
      <p:sp>
        <p:nvSpPr>
          <p:cNvPr id="1057" name="文本框 1056">
            <a:extLst>
              <a:ext uri="{FF2B5EF4-FFF2-40B4-BE49-F238E27FC236}">
                <a16:creationId xmlns:a16="http://schemas.microsoft.com/office/drawing/2014/main" id="{342AC167-B5F7-78C7-0476-23C39A60E7C8}"/>
              </a:ext>
            </a:extLst>
          </p:cNvPr>
          <p:cNvSpPr txBox="1"/>
          <p:nvPr/>
        </p:nvSpPr>
        <p:spPr>
          <a:xfrm>
            <a:off x="750655" y="5182961"/>
            <a:ext cx="3146408" cy="1267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花朵计数从算法走向应用时，</a:t>
            </a:r>
          </a:p>
          <a:p>
            <a:pPr>
              <a:lnSpc>
                <a:spcPct val="125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核心矛盾不再是“能否识别”，</a:t>
            </a:r>
          </a:p>
          <a:p>
            <a:pPr>
              <a:lnSpc>
                <a:spcPct val="125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而是不同观测平台在精度、效率与成本之间的取舍。</a:t>
            </a:r>
          </a:p>
          <a:p>
            <a:pPr>
              <a:lnSpc>
                <a:spcPct val="125000"/>
              </a:lnSpc>
            </a:pP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空中平台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覆盖快，但小目标识别受限；</a:t>
            </a:r>
          </a:p>
          <a:p>
            <a:pPr>
              <a:lnSpc>
                <a:spcPct val="125000"/>
              </a:lnSpc>
            </a:pP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地面平台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观测细，但通行效率和算力受限；</a:t>
            </a:r>
          </a:p>
          <a:p>
            <a:pPr>
              <a:lnSpc>
                <a:spcPct val="125000"/>
              </a:lnSpc>
            </a:pP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固定监测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连续性强，但空间覆盖范围有限。</a:t>
            </a:r>
          </a:p>
        </p:txBody>
      </p:sp>
    </p:spTree>
    <p:extLst>
      <p:ext uri="{BB962C8B-B14F-4D97-AF65-F5344CB8AC3E}">
        <p14:creationId xmlns:p14="http://schemas.microsoft.com/office/powerpoint/2010/main" val="1966452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3609C-BE41-94CA-1E7A-6699A1306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组合 1023">
            <a:extLst>
              <a:ext uri="{FF2B5EF4-FFF2-40B4-BE49-F238E27FC236}">
                <a16:creationId xmlns:a16="http://schemas.microsoft.com/office/drawing/2014/main" id="{E7F0AB1F-9E60-F5AC-EE31-B64814E4042F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DE455991-D628-4A1E-ECA1-6077C503A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D9EA77CE-D727-DC3F-F556-6D1A2AC7C4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1" name="Text">
            <a:extLst>
              <a:ext uri="{FF2B5EF4-FFF2-40B4-BE49-F238E27FC236}">
                <a16:creationId xmlns:a16="http://schemas.microsoft.com/office/drawing/2014/main" id="{88ACB31B-AE0A-936F-AA46-EB9BF59E0BA5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场景约束：真实环境中的计数难题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1860353-40D3-B981-E2C7-281A3CBEBCE3}"/>
              </a:ext>
            </a:extLst>
          </p:cNvPr>
          <p:cNvSpPr txBox="1"/>
          <p:nvPr/>
        </p:nvSpPr>
        <p:spPr>
          <a:xfrm>
            <a:off x="190499" y="794164"/>
            <a:ext cx="58047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数据多样：静态图像、视频和三维数据对应不同计数任务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AE55F3C-DD1C-BCEE-ACAD-C70AC1F9225F}"/>
              </a:ext>
            </a:extLst>
          </p:cNvPr>
          <p:cNvGrpSpPr/>
          <p:nvPr/>
        </p:nvGrpSpPr>
        <p:grpSpPr>
          <a:xfrm>
            <a:off x="402166" y="1318626"/>
            <a:ext cx="3293533" cy="4556459"/>
            <a:chOff x="304800" y="1285541"/>
            <a:chExt cx="3293533" cy="4556459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49D4F15-DDD4-3ED3-71B0-D11E0AA90E5C}"/>
                </a:ext>
              </a:extLst>
            </p:cNvPr>
            <p:cNvSpPr/>
            <p:nvPr/>
          </p:nvSpPr>
          <p:spPr>
            <a:xfrm>
              <a:off x="304800" y="1424041"/>
              <a:ext cx="3293533" cy="4417959"/>
            </a:xfrm>
            <a:prstGeom prst="roundRect">
              <a:avLst>
                <a:gd name="adj" fmla="val 4579"/>
              </a:avLst>
            </a:prstGeom>
            <a:solidFill>
              <a:srgbClr val="F6F6F8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6B4DB26D-4448-0E90-5435-F333C05DDC61}"/>
                </a:ext>
              </a:extLst>
            </p:cNvPr>
            <p:cNvGrpSpPr/>
            <p:nvPr/>
          </p:nvGrpSpPr>
          <p:grpSpPr>
            <a:xfrm>
              <a:off x="1126066" y="1285541"/>
              <a:ext cx="1553634" cy="276999"/>
              <a:chOff x="1566333" y="1317281"/>
              <a:chExt cx="1553634" cy="276999"/>
            </a:xfrm>
          </p:grpSpPr>
          <p:sp>
            <p:nvSpPr>
              <p:cNvPr id="9" name="矩形: 圆角 8">
                <a:extLst>
                  <a:ext uri="{FF2B5EF4-FFF2-40B4-BE49-F238E27FC236}">
                    <a16:creationId xmlns:a16="http://schemas.microsoft.com/office/drawing/2014/main" id="{D7DAD193-FCED-97D1-CF4D-F543DA9C5BC8}"/>
                  </a:ext>
                </a:extLst>
              </p:cNvPr>
              <p:cNvSpPr/>
              <p:nvPr/>
            </p:nvSpPr>
            <p:spPr>
              <a:xfrm>
                <a:off x="1566333" y="1317281"/>
                <a:ext cx="1553634" cy="275654"/>
              </a:xfrm>
              <a:prstGeom prst="roundRect">
                <a:avLst>
                  <a:gd name="adj" fmla="val 26079"/>
                </a:avLst>
              </a:prstGeom>
              <a:solidFill>
                <a:srgbClr val="006557"/>
              </a:solidFill>
              <a:ln>
                <a:solidFill>
                  <a:srgbClr val="F6F6F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CF57C7E-2182-3101-1E4B-0B3F17C98D66}"/>
                  </a:ext>
                </a:extLst>
              </p:cNvPr>
              <p:cNvSpPr txBox="1"/>
              <p:nvPr/>
            </p:nvSpPr>
            <p:spPr>
              <a:xfrm>
                <a:off x="1925636" y="1317281"/>
                <a:ext cx="835027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静态图像</a:t>
                </a: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BDB7A61-D36F-2021-2F6B-401F1FA535FE}"/>
              </a:ext>
            </a:extLst>
          </p:cNvPr>
          <p:cNvGrpSpPr/>
          <p:nvPr/>
        </p:nvGrpSpPr>
        <p:grpSpPr>
          <a:xfrm>
            <a:off x="4334668" y="1317281"/>
            <a:ext cx="3370263" cy="4557131"/>
            <a:chOff x="3860269" y="1284196"/>
            <a:chExt cx="3370263" cy="4557131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9E7E03FD-968B-CCBA-537F-D4AE475ADD04}"/>
                </a:ext>
              </a:extLst>
            </p:cNvPr>
            <p:cNvSpPr/>
            <p:nvPr/>
          </p:nvSpPr>
          <p:spPr>
            <a:xfrm>
              <a:off x="3860269" y="1423368"/>
              <a:ext cx="3370263" cy="4417959"/>
            </a:xfrm>
            <a:prstGeom prst="roundRect">
              <a:avLst>
                <a:gd name="adj" fmla="val 4579"/>
              </a:avLst>
            </a:prstGeom>
            <a:solidFill>
              <a:srgbClr val="F6F6F8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56C9C94A-A3EC-A097-9500-DA7142EB5F77}"/>
                </a:ext>
              </a:extLst>
            </p:cNvPr>
            <p:cNvSpPr/>
            <p:nvPr/>
          </p:nvSpPr>
          <p:spPr>
            <a:xfrm>
              <a:off x="4686300" y="1284196"/>
              <a:ext cx="1553634" cy="275654"/>
            </a:xfrm>
            <a:prstGeom prst="roundRect">
              <a:avLst>
                <a:gd name="adj" fmla="val 26079"/>
              </a:avLst>
            </a:prstGeom>
            <a:solidFill>
              <a:srgbClr val="006557"/>
            </a:solidFill>
            <a:ln>
              <a:solidFill>
                <a:srgbClr val="F6F6F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8D05051-F5E7-48F2-087F-EC3D89635D51}"/>
                </a:ext>
              </a:extLst>
            </p:cNvPr>
            <p:cNvSpPr txBox="1"/>
            <p:nvPr/>
          </p:nvSpPr>
          <p:spPr>
            <a:xfrm>
              <a:off x="5045603" y="1284196"/>
              <a:ext cx="83502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动态视频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96EC17D-086C-F5EC-450A-BB9406DAE198}"/>
              </a:ext>
            </a:extLst>
          </p:cNvPr>
          <p:cNvGrpSpPr/>
          <p:nvPr/>
        </p:nvGrpSpPr>
        <p:grpSpPr>
          <a:xfrm>
            <a:off x="8343900" y="1317281"/>
            <a:ext cx="3370263" cy="4557131"/>
            <a:chOff x="8246534" y="1284196"/>
            <a:chExt cx="3370263" cy="4557131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E8AFF69F-9077-FEFD-EC6C-99F9888FA666}"/>
                </a:ext>
              </a:extLst>
            </p:cNvPr>
            <p:cNvSpPr/>
            <p:nvPr/>
          </p:nvSpPr>
          <p:spPr>
            <a:xfrm>
              <a:off x="8246534" y="1423368"/>
              <a:ext cx="3370263" cy="4417959"/>
            </a:xfrm>
            <a:prstGeom prst="roundRect">
              <a:avLst>
                <a:gd name="adj" fmla="val 4579"/>
              </a:avLst>
            </a:prstGeom>
            <a:solidFill>
              <a:srgbClr val="F6F6F8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06172787-037B-A34E-2586-AF6DB9CFAC39}"/>
                </a:ext>
              </a:extLst>
            </p:cNvPr>
            <p:cNvSpPr/>
            <p:nvPr/>
          </p:nvSpPr>
          <p:spPr>
            <a:xfrm>
              <a:off x="9072565" y="1284196"/>
              <a:ext cx="1553634" cy="275654"/>
            </a:xfrm>
            <a:prstGeom prst="roundRect">
              <a:avLst>
                <a:gd name="adj" fmla="val 26079"/>
              </a:avLst>
            </a:prstGeom>
            <a:solidFill>
              <a:srgbClr val="006557"/>
            </a:solidFill>
            <a:ln>
              <a:solidFill>
                <a:srgbClr val="F6F6F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293A1CD-0BE1-DBD7-B4DA-32595FB5C6F4}"/>
                </a:ext>
              </a:extLst>
            </p:cNvPr>
            <p:cNvSpPr txBox="1"/>
            <p:nvPr/>
          </p:nvSpPr>
          <p:spPr>
            <a:xfrm>
              <a:off x="9431868" y="1284196"/>
              <a:ext cx="83502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三维数据</a:t>
              </a: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9E24730F-5E1D-4376-CE1D-4996AC9224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075" y="1654430"/>
            <a:ext cx="3083713" cy="1157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9E945D2C-637A-E47C-B046-53E9176EF76A}"/>
              </a:ext>
            </a:extLst>
          </p:cNvPr>
          <p:cNvSpPr txBox="1"/>
          <p:nvPr/>
        </p:nvSpPr>
        <p:spPr>
          <a:xfrm>
            <a:off x="2383" y="6365125"/>
            <a:ext cx="11934244" cy="263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en-US" altLang="zh-CN" sz="105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[1] ZANG S Y, SHU L, HUANG K, et al. Image dataset of tea chrysanthemums in complex outdoor scenes[J]. Frontiers in Plant Science, 2023, 14: 1134911. DOI: 10.3389/fpls.2023.1134911. </a:t>
            </a:r>
            <a:endParaRPr lang="zh-CN" altLang="zh-CN" sz="105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DE9FFF3-8FCB-428D-5BAE-4C135B459EC1}"/>
              </a:ext>
            </a:extLst>
          </p:cNvPr>
          <p:cNvSpPr txBox="1"/>
          <p:nvPr/>
        </p:nvSpPr>
        <p:spPr>
          <a:xfrm>
            <a:off x="0" y="6585939"/>
            <a:ext cx="1231911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/>
              <a:t>[2] ZANG S Y, SHU L, HAN R, YANG X, CIELNIAK G, ZHANG F Y. Visual‑Based Flower Counting: Techniques and Applications[J/OL]. IEEE/CAA Journal of </a:t>
            </a:r>
            <a:r>
              <a:rPr lang="en-US" altLang="zh-CN" sz="1050" dirty="0" err="1"/>
              <a:t>Automatica</a:t>
            </a:r>
            <a:r>
              <a:rPr lang="en-US" altLang="zh-CN" sz="1050" dirty="0"/>
              <a:t> Sinica, 2026. DOI: 10.1109/JAS.2026.126050.</a:t>
            </a:r>
            <a:endParaRPr lang="zh-CN" altLang="en-US" sz="1050" dirty="0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7FF15BC9-E3EB-8614-83BF-EF5694600BC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581" y="3652314"/>
            <a:ext cx="3092707" cy="218475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819B45E3-4954-A731-EBB0-D3BA88FCD1D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8919" y="4036021"/>
            <a:ext cx="3061760" cy="1678299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  <a:effectLst/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7A2D1D73-9805-0842-F393-982B6B6F6F89}"/>
              </a:ext>
            </a:extLst>
          </p:cNvPr>
          <p:cNvPicPr>
            <a:picLocks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2107" y="4518438"/>
            <a:ext cx="1276264" cy="739527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1D60461F-BC38-FDE0-4AB4-3475DC23EF74}"/>
              </a:ext>
            </a:extLst>
          </p:cNvPr>
          <p:cNvPicPr>
            <a:picLocks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2089" y="4518439"/>
            <a:ext cx="1272236" cy="739527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9EB01EBB-E415-7CA9-A98E-30171D5AE2E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1192" y="1618493"/>
            <a:ext cx="3197214" cy="469867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9C525FE2-CD5F-EE10-596D-5176494AD19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1988" y="2106926"/>
            <a:ext cx="3188747" cy="506924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221E3AC5-2326-6BD9-F0DC-76DEE727AE94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8744" y="3140684"/>
            <a:ext cx="3179661" cy="438982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7C23C23B-D0E3-075E-CB85-9F91EE76BC08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7074" y="2822209"/>
            <a:ext cx="3092707" cy="787857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E86DC8F0-A847-6C04-2D5C-1C75BBE6468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1192" y="2626076"/>
            <a:ext cx="3197214" cy="514608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9EDE31F5-ED83-2484-C841-2E14A390643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7675" y="3619040"/>
            <a:ext cx="3173060" cy="416981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237B8819-586D-0C44-7168-0106CE1F5D42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3798" y="1743843"/>
            <a:ext cx="3033435" cy="1015802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16A24B8E-56E8-F031-C4D4-B319F09B2D90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3798" y="2857474"/>
            <a:ext cx="3033435" cy="2367632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A63FDA01-EE22-4D41-544D-B33299DDDFFA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3798" y="5225106"/>
            <a:ext cx="3033435" cy="57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15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87F28-E7EA-09EE-D1AF-763E09BD8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5A0AF89-1819-8B99-BBFA-9427E8AF5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754127F-D4B3-F9A3-A949-BAFFA72084AA}"/>
              </a:ext>
            </a:extLst>
          </p:cNvPr>
          <p:cNvSpPr txBox="1"/>
          <p:nvPr/>
        </p:nvSpPr>
        <p:spPr>
          <a:xfrm>
            <a:off x="1830917" y="2349941"/>
            <a:ext cx="1636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72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924D6D2-BCC8-EAA8-30F6-ACC84538C3F7}"/>
              </a:ext>
            </a:extLst>
          </p:cNvPr>
          <p:cNvSpPr txBox="1"/>
          <p:nvPr/>
        </p:nvSpPr>
        <p:spPr>
          <a:xfrm>
            <a:off x="3598332" y="2231428"/>
            <a:ext cx="6777567" cy="1197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方法演进：视觉花朵计数的主要路线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目标检测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密度估计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多目标跟踪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边缘部署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7D2B686-258D-8093-3772-9C6C19A683A3}"/>
              </a:ext>
            </a:extLst>
          </p:cNvPr>
          <p:cNvSpPr/>
          <p:nvPr/>
        </p:nvSpPr>
        <p:spPr>
          <a:xfrm>
            <a:off x="3293534" y="2484967"/>
            <a:ext cx="45719" cy="863600"/>
          </a:xfrm>
          <a:prstGeom prst="rect">
            <a:avLst/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946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FA420-36B9-40C2-0D87-06BF10319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6D9D433-46EF-A222-6C95-BF275D8ABE83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CD786C4-B4FC-0E28-9CD6-700445AA75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35634636-FE36-3A66-430E-DE1464C992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0" name="Text">
            <a:extLst>
              <a:ext uri="{FF2B5EF4-FFF2-40B4-BE49-F238E27FC236}">
                <a16:creationId xmlns:a16="http://schemas.microsoft.com/office/drawing/2014/main" id="{209865E6-8857-20FA-40BA-419DF4836304}"/>
              </a:ext>
            </a:extLst>
          </p:cNvPr>
          <p:cNvSpPr txBox="1"/>
          <p:nvPr/>
        </p:nvSpPr>
        <p:spPr>
          <a:xfrm>
            <a:off x="190500" y="135354"/>
            <a:ext cx="647954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方法演进：从杀虫灯农情感知到作物表型感知</a:t>
            </a:r>
          </a:p>
        </p:txBody>
      </p:sp>
      <p:sp>
        <p:nvSpPr>
          <p:cNvPr id="698" name="矩形 697">
            <a:extLst>
              <a:ext uri="{FF2B5EF4-FFF2-40B4-BE49-F238E27FC236}">
                <a16:creationId xmlns:a16="http://schemas.microsoft.com/office/drawing/2014/main" id="{ABA7F0F1-F748-ACFE-FD09-5B2C2C0E8E4A}"/>
              </a:ext>
            </a:extLst>
          </p:cNvPr>
          <p:cNvSpPr/>
          <p:nvPr/>
        </p:nvSpPr>
        <p:spPr>
          <a:xfrm>
            <a:off x="1300480" y="1287547"/>
            <a:ext cx="2286000" cy="340356"/>
          </a:xfrm>
          <a:prstGeom prst="rect">
            <a:avLst/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杀虫灯农情感知基础</a:t>
            </a:r>
          </a:p>
        </p:txBody>
      </p:sp>
      <p:cxnSp>
        <p:nvCxnSpPr>
          <p:cNvPr id="700" name="直接连接符 699">
            <a:extLst>
              <a:ext uri="{FF2B5EF4-FFF2-40B4-BE49-F238E27FC236}">
                <a16:creationId xmlns:a16="http://schemas.microsoft.com/office/drawing/2014/main" id="{70B79321-322F-606D-3083-FD6EEC517323}"/>
              </a:ext>
            </a:extLst>
          </p:cNvPr>
          <p:cNvCxnSpPr>
            <a:cxnSpLocks/>
          </p:cNvCxnSpPr>
          <p:nvPr/>
        </p:nvCxnSpPr>
        <p:spPr>
          <a:xfrm>
            <a:off x="4502150" y="1996190"/>
            <a:ext cx="0" cy="2865370"/>
          </a:xfrm>
          <a:prstGeom prst="line">
            <a:avLst/>
          </a:prstGeom>
          <a:ln w="9525">
            <a:prstDash val="lg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02" name="椭圆 701">
            <a:extLst>
              <a:ext uri="{FF2B5EF4-FFF2-40B4-BE49-F238E27FC236}">
                <a16:creationId xmlns:a16="http://schemas.microsoft.com/office/drawing/2014/main" id="{E6B99FE8-7E42-05DE-7E6B-21A5E99110B4}"/>
              </a:ext>
            </a:extLst>
          </p:cNvPr>
          <p:cNvSpPr/>
          <p:nvPr/>
        </p:nvSpPr>
        <p:spPr>
          <a:xfrm>
            <a:off x="1041400" y="1251985"/>
            <a:ext cx="411479" cy="4114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3" name="箭头: 右 702">
            <a:extLst>
              <a:ext uri="{FF2B5EF4-FFF2-40B4-BE49-F238E27FC236}">
                <a16:creationId xmlns:a16="http://schemas.microsoft.com/office/drawing/2014/main" id="{A0F510EF-8AC0-37D6-D6AD-1E6E9E78231B}"/>
              </a:ext>
            </a:extLst>
          </p:cNvPr>
          <p:cNvSpPr/>
          <p:nvPr/>
        </p:nvSpPr>
        <p:spPr>
          <a:xfrm>
            <a:off x="3830318" y="3361771"/>
            <a:ext cx="453807" cy="406400"/>
          </a:xfrm>
          <a:prstGeom prst="rightArrow">
            <a:avLst/>
          </a:prstGeom>
          <a:gradFill flip="none" rotWithShape="1">
            <a:gsLst>
              <a:gs pos="0">
                <a:srgbClr val="006557">
                  <a:tint val="66000"/>
                  <a:satMod val="160000"/>
                </a:srgbClr>
              </a:gs>
              <a:gs pos="50000">
                <a:srgbClr val="006557">
                  <a:tint val="44500"/>
                  <a:satMod val="160000"/>
                </a:srgbClr>
              </a:gs>
              <a:gs pos="100000">
                <a:srgbClr val="006557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4" name="矩形 703">
            <a:extLst>
              <a:ext uri="{FF2B5EF4-FFF2-40B4-BE49-F238E27FC236}">
                <a16:creationId xmlns:a16="http://schemas.microsoft.com/office/drawing/2014/main" id="{9B5C6D0D-249B-4E10-AAB2-B3E35CC28DD3}"/>
              </a:ext>
            </a:extLst>
          </p:cNvPr>
          <p:cNvSpPr/>
          <p:nvPr/>
        </p:nvSpPr>
        <p:spPr>
          <a:xfrm>
            <a:off x="5034280" y="1287547"/>
            <a:ext cx="2286000" cy="340356"/>
          </a:xfrm>
          <a:prstGeom prst="rect">
            <a:avLst/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感知平台与数据迁移</a:t>
            </a:r>
          </a:p>
        </p:txBody>
      </p:sp>
      <p:sp>
        <p:nvSpPr>
          <p:cNvPr id="705" name="椭圆 704">
            <a:extLst>
              <a:ext uri="{FF2B5EF4-FFF2-40B4-BE49-F238E27FC236}">
                <a16:creationId xmlns:a16="http://schemas.microsoft.com/office/drawing/2014/main" id="{52F50214-050B-F9A3-C596-FC39EEF44932}"/>
              </a:ext>
            </a:extLst>
          </p:cNvPr>
          <p:cNvSpPr/>
          <p:nvPr/>
        </p:nvSpPr>
        <p:spPr>
          <a:xfrm>
            <a:off x="4775200" y="1251985"/>
            <a:ext cx="411479" cy="4114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6" name="矩形 705">
            <a:extLst>
              <a:ext uri="{FF2B5EF4-FFF2-40B4-BE49-F238E27FC236}">
                <a16:creationId xmlns:a16="http://schemas.microsoft.com/office/drawing/2014/main" id="{9AFE09A7-A351-C83C-EA92-BADD224F3976}"/>
              </a:ext>
            </a:extLst>
          </p:cNvPr>
          <p:cNvSpPr/>
          <p:nvPr/>
        </p:nvSpPr>
        <p:spPr>
          <a:xfrm>
            <a:off x="8905240" y="1287547"/>
            <a:ext cx="2286000" cy="340356"/>
          </a:xfrm>
          <a:prstGeom prst="rect">
            <a:avLst/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作物表型感知延伸</a:t>
            </a:r>
          </a:p>
        </p:txBody>
      </p:sp>
      <p:sp>
        <p:nvSpPr>
          <p:cNvPr id="707" name="椭圆 706">
            <a:extLst>
              <a:ext uri="{FF2B5EF4-FFF2-40B4-BE49-F238E27FC236}">
                <a16:creationId xmlns:a16="http://schemas.microsoft.com/office/drawing/2014/main" id="{ADED8998-2118-4F32-3043-3DF5101FB085}"/>
              </a:ext>
            </a:extLst>
          </p:cNvPr>
          <p:cNvSpPr/>
          <p:nvPr/>
        </p:nvSpPr>
        <p:spPr>
          <a:xfrm>
            <a:off x="8646160" y="1251985"/>
            <a:ext cx="411479" cy="4114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09" name="图片 708">
            <a:extLst>
              <a:ext uri="{FF2B5EF4-FFF2-40B4-BE49-F238E27FC236}">
                <a16:creationId xmlns:a16="http://schemas.microsoft.com/office/drawing/2014/main" id="{EF882A5E-A749-4230-C767-DBF45D7928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590" y="2227968"/>
            <a:ext cx="3355338" cy="2402063"/>
          </a:xfrm>
          <a:prstGeom prst="rect">
            <a:avLst/>
          </a:prstGeom>
        </p:spPr>
      </p:pic>
      <p:cxnSp>
        <p:nvCxnSpPr>
          <p:cNvPr id="710" name="直接连接符 709">
            <a:extLst>
              <a:ext uri="{FF2B5EF4-FFF2-40B4-BE49-F238E27FC236}">
                <a16:creationId xmlns:a16="http://schemas.microsoft.com/office/drawing/2014/main" id="{58253630-196B-6EF6-FFE0-0AE0D522F719}"/>
              </a:ext>
            </a:extLst>
          </p:cNvPr>
          <p:cNvCxnSpPr>
            <a:cxnSpLocks/>
          </p:cNvCxnSpPr>
          <p:nvPr/>
        </p:nvCxnSpPr>
        <p:spPr>
          <a:xfrm>
            <a:off x="8002270" y="1884680"/>
            <a:ext cx="0" cy="2976880"/>
          </a:xfrm>
          <a:prstGeom prst="line">
            <a:avLst/>
          </a:prstGeom>
          <a:ln w="9525">
            <a:prstDash val="lg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16" name="图片 715">
            <a:extLst>
              <a:ext uri="{FF2B5EF4-FFF2-40B4-BE49-F238E27FC236}">
                <a16:creationId xmlns:a16="http://schemas.microsoft.com/office/drawing/2014/main" id="{7286635A-1861-B465-AE30-D812251E96E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84310" y="2141226"/>
            <a:ext cx="2335548" cy="2631366"/>
          </a:xfrm>
          <a:prstGeom prst="rect">
            <a:avLst/>
          </a:prstGeom>
        </p:spPr>
      </p:pic>
      <p:pic>
        <p:nvPicPr>
          <p:cNvPr id="718" name="图片 717">
            <a:extLst>
              <a:ext uri="{FF2B5EF4-FFF2-40B4-BE49-F238E27FC236}">
                <a16:creationId xmlns:a16="http://schemas.microsoft.com/office/drawing/2014/main" id="{8447178D-85EE-4E02-A152-786226A38DB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6160" y="2461866"/>
            <a:ext cx="2653446" cy="1990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723" name="箭头: 右 722">
            <a:extLst>
              <a:ext uri="{FF2B5EF4-FFF2-40B4-BE49-F238E27FC236}">
                <a16:creationId xmlns:a16="http://schemas.microsoft.com/office/drawing/2014/main" id="{7906AD75-2327-079F-1AC6-35585D272B96}"/>
              </a:ext>
            </a:extLst>
          </p:cNvPr>
          <p:cNvSpPr/>
          <p:nvPr/>
        </p:nvSpPr>
        <p:spPr>
          <a:xfrm>
            <a:off x="7462726" y="3373120"/>
            <a:ext cx="453807" cy="406400"/>
          </a:xfrm>
          <a:prstGeom prst="rightArrow">
            <a:avLst/>
          </a:prstGeom>
          <a:gradFill flip="none" rotWithShape="1">
            <a:gsLst>
              <a:gs pos="0">
                <a:srgbClr val="006557">
                  <a:tint val="66000"/>
                  <a:satMod val="160000"/>
                </a:srgbClr>
              </a:gs>
              <a:gs pos="50000">
                <a:srgbClr val="006557">
                  <a:tint val="44500"/>
                  <a:satMod val="160000"/>
                </a:srgbClr>
              </a:gs>
              <a:gs pos="100000">
                <a:srgbClr val="006557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5" name="文本框 724">
            <a:extLst>
              <a:ext uri="{FF2B5EF4-FFF2-40B4-BE49-F238E27FC236}">
                <a16:creationId xmlns:a16="http://schemas.microsoft.com/office/drawing/2014/main" id="{8ACEC2EF-C854-73F8-AD98-0DDC216C7505}"/>
              </a:ext>
            </a:extLst>
          </p:cNvPr>
          <p:cNvSpPr txBox="1"/>
          <p:nvPr/>
        </p:nvSpPr>
        <p:spPr>
          <a:xfrm>
            <a:off x="1405765" y="5521791"/>
            <a:ext cx="9692638" cy="614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利用已有的杀虫灯农情监测平台，我们进一步实现了菊花生长监测和花朵表型分析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60119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A980B-37DA-4351-B4BA-DCD79983A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组合 1023">
            <a:extLst>
              <a:ext uri="{FF2B5EF4-FFF2-40B4-BE49-F238E27FC236}">
                <a16:creationId xmlns:a16="http://schemas.microsoft.com/office/drawing/2014/main" id="{51EBE223-B0CD-6537-B388-5A0ECE0BCDC7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E017C52E-286E-16C9-590C-11B7948AE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243F8C2-E3C8-D1D3-9332-D148EC5AC3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1" name="Text">
            <a:extLst>
              <a:ext uri="{FF2B5EF4-FFF2-40B4-BE49-F238E27FC236}">
                <a16:creationId xmlns:a16="http://schemas.microsoft.com/office/drawing/2014/main" id="{9FBB434D-68FC-4B6C-C4FE-870FD4E05574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方法演进：视觉花朵计数的主要路线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0E97798-37A7-70D0-E46B-1BCD376959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1843" y="1429735"/>
            <a:ext cx="2483074" cy="1521115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60930F1-6ACF-0CCE-DEBD-7E7C1381062B}"/>
              </a:ext>
            </a:extLst>
          </p:cNvPr>
          <p:cNvSpPr txBox="1"/>
          <p:nvPr/>
        </p:nvSpPr>
        <p:spPr>
          <a:xfrm>
            <a:off x="7262480" y="2964908"/>
            <a:ext cx="1221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图像采集测试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CD172B6-0749-3753-7A4E-632716DA71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1843" y="1446993"/>
            <a:ext cx="726216" cy="4503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2F86611-563B-7E56-4873-811F61388B5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2404" y="1138284"/>
            <a:ext cx="6372333" cy="170181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C016694-E9C5-8306-E375-43F2C5FB52E0}"/>
              </a:ext>
            </a:extLst>
          </p:cNvPr>
          <p:cNvSpPr/>
          <p:nvPr/>
        </p:nvSpPr>
        <p:spPr>
          <a:xfrm>
            <a:off x="2047621" y="2899272"/>
            <a:ext cx="477808" cy="160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C003A55-FFA9-7953-E26A-A94DBBAF74CE}"/>
              </a:ext>
            </a:extLst>
          </p:cNvPr>
          <p:cNvSpPr/>
          <p:nvPr/>
        </p:nvSpPr>
        <p:spPr>
          <a:xfrm>
            <a:off x="9382188" y="876302"/>
            <a:ext cx="2743200" cy="554198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CAD515B-BA47-9930-B3A9-4BE8078234C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634" y="3318190"/>
            <a:ext cx="3723178" cy="272373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14DAFE09-90E2-B675-9403-CA9A2B36DB9F}"/>
              </a:ext>
            </a:extLst>
          </p:cNvPr>
          <p:cNvSpPr txBox="1"/>
          <p:nvPr/>
        </p:nvSpPr>
        <p:spPr>
          <a:xfrm>
            <a:off x="1462946" y="6125674"/>
            <a:ext cx="17179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菊花图像信息采集实例 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5DE0FAE-E9E0-6185-E414-EC1626B8856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4370" y="3266289"/>
            <a:ext cx="4541053" cy="2874998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4376F403-FB96-B0F5-AE82-67433C81DF78}"/>
              </a:ext>
            </a:extLst>
          </p:cNvPr>
          <p:cNvSpPr/>
          <p:nvPr/>
        </p:nvSpPr>
        <p:spPr>
          <a:xfrm>
            <a:off x="9442958" y="963842"/>
            <a:ext cx="1307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-49" dirty="0">
                <a:ln w="3175">
                  <a:noFill/>
                </a:ln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农情大数据</a:t>
            </a:r>
            <a:endParaRPr lang="zh-CN" altLang="en-US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1E29BA5F-A44F-8501-8CFA-2D960403F3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51317" y="4672432"/>
            <a:ext cx="2570250" cy="1622906"/>
          </a:xfrm>
          <a:prstGeom prst="rect">
            <a:avLst/>
          </a:prstGeom>
        </p:spPr>
      </p:pic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11A56091-EDB3-CD48-3195-BF71029AADA6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7228059" y="1672192"/>
            <a:ext cx="192247" cy="721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9060CD08-7108-F490-DE25-6E1969A995D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2467" y="2670376"/>
            <a:ext cx="843865" cy="1670356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A6940EF5-C30B-6C39-1FDE-4ABE411D3C64}"/>
              </a:ext>
            </a:extLst>
          </p:cNvPr>
          <p:cNvSpPr txBox="1"/>
          <p:nvPr/>
        </p:nvSpPr>
        <p:spPr>
          <a:xfrm>
            <a:off x="10406611" y="3361998"/>
            <a:ext cx="15515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zh-CN" altLang="en-US" sz="1200" b="1" spc="-49" dirty="0">
                <a:ln w="3175">
                  <a:noFill/>
                </a:ln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如何建立二者联系，指导生产</a:t>
            </a:r>
            <a:endParaRPr lang="en-US" altLang="zh-CN" sz="1200" b="1" spc="-49" dirty="0">
              <a:ln w="3175">
                <a:noFill/>
              </a:ln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CEEB9D6-27A0-A5EF-97AA-F617D01DC217}"/>
              </a:ext>
            </a:extLst>
          </p:cNvPr>
          <p:cNvSpPr/>
          <p:nvPr/>
        </p:nvSpPr>
        <p:spPr>
          <a:xfrm>
            <a:off x="129510" y="876302"/>
            <a:ext cx="9074799" cy="554198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179935D-B2FC-28B1-D7E0-827A76D61449}"/>
              </a:ext>
            </a:extLst>
          </p:cNvPr>
          <p:cNvSpPr txBox="1"/>
          <p:nvPr/>
        </p:nvSpPr>
        <p:spPr>
          <a:xfrm>
            <a:off x="6017018" y="6125674"/>
            <a:ext cx="19676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实时数据曲线图部分示例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521412F-5E88-D319-FA84-A4D4A05043DC}"/>
              </a:ext>
            </a:extLst>
          </p:cNvPr>
          <p:cNvGrpSpPr/>
          <p:nvPr/>
        </p:nvGrpSpPr>
        <p:grpSpPr>
          <a:xfrm>
            <a:off x="9493984" y="1429735"/>
            <a:ext cx="2512765" cy="746346"/>
            <a:chOff x="5743635" y="2240759"/>
            <a:chExt cx="5916313" cy="1884646"/>
          </a:xfrm>
        </p:grpSpPr>
        <p:pic>
          <p:nvPicPr>
            <p:cNvPr id="25" name="Picture 3" descr="D:\TEMP\Temp\WeChat Files\82f19db69bc2af2e3a82c6279c84864.jpg">
              <a:extLst>
                <a:ext uri="{FF2B5EF4-FFF2-40B4-BE49-F238E27FC236}">
                  <a16:creationId xmlns:a16="http://schemas.microsoft.com/office/drawing/2014/main" id="{62ED2E6B-033F-3A03-CE6F-2D4DCBE7A5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3635" y="2240759"/>
              <a:ext cx="5916313" cy="1884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89FBAAAB-8125-1C53-8ADA-8E92EFAAE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77094" y="2402847"/>
              <a:ext cx="5755123" cy="1411649"/>
            </a:xfrm>
            <a:prstGeom prst="rect">
              <a:avLst/>
            </a:prstGeom>
          </p:spPr>
        </p:pic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7BFE1151-200B-0A93-3EB2-734AC63F3D04}"/>
              </a:ext>
            </a:extLst>
          </p:cNvPr>
          <p:cNvSpPr/>
          <p:nvPr/>
        </p:nvSpPr>
        <p:spPr>
          <a:xfrm>
            <a:off x="9966480" y="2240270"/>
            <a:ext cx="15677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切花菊全生育期生长</a:t>
            </a:r>
          </a:p>
        </p:txBody>
      </p:sp>
      <p:sp>
        <p:nvSpPr>
          <p:cNvPr id="29" name="箭头: 右 28">
            <a:extLst>
              <a:ext uri="{FF2B5EF4-FFF2-40B4-BE49-F238E27FC236}">
                <a16:creationId xmlns:a16="http://schemas.microsoft.com/office/drawing/2014/main" id="{88336810-F745-EF73-2AB8-44E658E60649}"/>
              </a:ext>
            </a:extLst>
          </p:cNvPr>
          <p:cNvSpPr/>
          <p:nvPr/>
        </p:nvSpPr>
        <p:spPr>
          <a:xfrm rot="5400000">
            <a:off x="10780358" y="3990260"/>
            <a:ext cx="670663" cy="361981"/>
          </a:xfrm>
          <a:prstGeom prst="rightArrow">
            <a:avLst/>
          </a:prstGeom>
          <a:gradFill flip="none" rotWithShape="1">
            <a:gsLst>
              <a:gs pos="0">
                <a:srgbClr val="006557">
                  <a:tint val="66000"/>
                  <a:satMod val="160000"/>
                </a:srgbClr>
              </a:gs>
              <a:gs pos="50000">
                <a:srgbClr val="006557">
                  <a:tint val="44500"/>
                  <a:satMod val="160000"/>
                </a:srgbClr>
              </a:gs>
              <a:gs pos="100000">
                <a:srgbClr val="006557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A70850C-A5BA-601C-F616-406FE7CB9BF7}"/>
              </a:ext>
            </a:extLst>
          </p:cNvPr>
          <p:cNvSpPr txBox="1"/>
          <p:nvPr/>
        </p:nvSpPr>
        <p:spPr>
          <a:xfrm>
            <a:off x="122404" y="6529938"/>
            <a:ext cx="1101549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/>
              <a:t>[3] JIN N, HU T, SHU L, et al. A crop Growth Information Collection System Based on a Solar Insecticidal Lamp[J]. Electronics, 2025, 14: 370.</a:t>
            </a:r>
            <a:endParaRPr lang="zh-CN" altLang="en-US" sz="11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6BC7B70-3865-957A-11FB-4E16BF01C9E6}"/>
              </a:ext>
            </a:extLst>
          </p:cNvPr>
          <p:cNvSpPr txBox="1"/>
          <p:nvPr/>
        </p:nvSpPr>
        <p:spPr>
          <a:xfrm>
            <a:off x="2446134" y="2957214"/>
            <a:ext cx="19676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菊花生长趋势图像采集示例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3B0482C-69DD-5D33-51DB-DF4A386F5CB4}"/>
              </a:ext>
            </a:extLst>
          </p:cNvPr>
          <p:cNvSpPr txBox="1"/>
          <p:nvPr/>
        </p:nvSpPr>
        <p:spPr>
          <a:xfrm>
            <a:off x="5098664" y="218538"/>
            <a:ext cx="49911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菊花生长信息采集装备</a:t>
            </a:r>
          </a:p>
        </p:txBody>
      </p:sp>
    </p:spTree>
    <p:extLst>
      <p:ext uri="{BB962C8B-B14F-4D97-AF65-F5344CB8AC3E}">
        <p14:creationId xmlns:p14="http://schemas.microsoft.com/office/powerpoint/2010/main" val="153058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BD0B8-1D63-17D2-373F-07FBA9793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组合 1023">
            <a:extLst>
              <a:ext uri="{FF2B5EF4-FFF2-40B4-BE49-F238E27FC236}">
                <a16:creationId xmlns:a16="http://schemas.microsoft.com/office/drawing/2014/main" id="{D90D245C-D37E-B807-6995-85C246BBED72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28CB98DA-0C7E-9BCA-C20E-3B2E3EA0B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565A8DC6-4D55-37F5-A9E9-7F1D006367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1" name="Text">
            <a:extLst>
              <a:ext uri="{FF2B5EF4-FFF2-40B4-BE49-F238E27FC236}">
                <a16:creationId xmlns:a16="http://schemas.microsoft.com/office/drawing/2014/main" id="{BFCF1A74-B119-DFCA-9FD9-A64DC7358172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方法演进：视觉花朵计数的主要路线</a:t>
            </a:r>
          </a:p>
        </p:txBody>
      </p:sp>
      <p:pic>
        <p:nvPicPr>
          <p:cNvPr id="1120" name="图片 1119">
            <a:extLst>
              <a:ext uri="{FF2B5EF4-FFF2-40B4-BE49-F238E27FC236}">
                <a16:creationId xmlns:a16="http://schemas.microsoft.com/office/drawing/2014/main" id="{4693EE3E-84E8-AC5C-CDA0-67D326CFAC9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" y="1359315"/>
            <a:ext cx="8188075" cy="4571434"/>
          </a:xfrm>
          <a:prstGeom prst="rect">
            <a:avLst/>
          </a:prstGeom>
        </p:spPr>
      </p:pic>
      <p:sp>
        <p:nvSpPr>
          <p:cNvPr id="1124" name="文本框 1123">
            <a:extLst>
              <a:ext uri="{FF2B5EF4-FFF2-40B4-BE49-F238E27FC236}">
                <a16:creationId xmlns:a16="http://schemas.microsoft.com/office/drawing/2014/main" id="{ED7F7FAB-D78E-AB2D-34B7-1817C94D4240}"/>
              </a:ext>
            </a:extLst>
          </p:cNvPr>
          <p:cNvSpPr txBox="1"/>
          <p:nvPr/>
        </p:nvSpPr>
        <p:spPr>
          <a:xfrm>
            <a:off x="8591550" y="4102933"/>
            <a:ext cx="3244850" cy="13469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这一演进表明，花朵计数已不再只是单张图像中的目标识别问题，而是逐步发展为面向真实农业场景的连续化、平台化与空间化感知问题。</a:t>
            </a:r>
          </a:p>
        </p:txBody>
      </p:sp>
      <p:pic>
        <p:nvPicPr>
          <p:cNvPr id="1127" name="图片 1126">
            <a:extLst>
              <a:ext uri="{FF2B5EF4-FFF2-40B4-BE49-F238E27FC236}">
                <a16:creationId xmlns:a16="http://schemas.microsoft.com/office/drawing/2014/main" id="{CFBA5E55-E69A-9CDE-0F6E-BB9CA1F169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4000" y="2275664"/>
            <a:ext cx="1270063" cy="125748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A99C713-ADDF-86DB-0226-402D95D33512}"/>
              </a:ext>
            </a:extLst>
          </p:cNvPr>
          <p:cNvSpPr txBox="1"/>
          <p:nvPr/>
        </p:nvSpPr>
        <p:spPr>
          <a:xfrm>
            <a:off x="0" y="6585939"/>
            <a:ext cx="1231911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/>
              <a:t>[2] ZANG S Y, SHU L, HAN R, YANG X, CIELNIAK G, ZHANG F Y. Visual‑Based Flower Counting: Techniques and Applications[J/OL]. IEEE/CAA Journal of </a:t>
            </a:r>
            <a:r>
              <a:rPr lang="en-US" altLang="zh-CN" sz="1050" dirty="0" err="1"/>
              <a:t>Automatica</a:t>
            </a:r>
            <a:r>
              <a:rPr lang="en-US" altLang="zh-CN" sz="1050" dirty="0"/>
              <a:t> Sinica, 2026. DOI: 10.1109/JAS.2026.126050.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850650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3B907-0151-00B0-08F1-21DB392BD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组合 1023">
            <a:extLst>
              <a:ext uri="{FF2B5EF4-FFF2-40B4-BE49-F238E27FC236}">
                <a16:creationId xmlns:a16="http://schemas.microsoft.com/office/drawing/2014/main" id="{564EDDA8-B6F7-064B-F059-8591357F6011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E1CCCC98-42D5-1A72-8737-F452BDBDD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C7891B35-1C2A-99B3-0149-8AA5796405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1" name="Text">
            <a:extLst>
              <a:ext uri="{FF2B5EF4-FFF2-40B4-BE49-F238E27FC236}">
                <a16:creationId xmlns:a16="http://schemas.microsoft.com/office/drawing/2014/main" id="{C1A5EDD0-B118-F2F5-F61C-929D6321D0B1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方法演进：视觉花朵计数的主要路线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60B3FEE-B928-4E06-F8BD-4DB1B85527F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528" y="700056"/>
            <a:ext cx="4627311" cy="350199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E893874-7AAF-62D7-D77B-76655385BBC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99" y="4247406"/>
            <a:ext cx="4631840" cy="235356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F23357B-CDBC-F8F9-1624-CE27E64BAAC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1927" y="700056"/>
            <a:ext cx="5508967" cy="28020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1830C5C-5C1D-5A8F-19F8-B300B10F208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1926" y="3557255"/>
            <a:ext cx="5508967" cy="30765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FCB2056-68F0-D605-1633-FD16270BFD0A}"/>
              </a:ext>
            </a:extLst>
          </p:cNvPr>
          <p:cNvSpPr txBox="1"/>
          <p:nvPr/>
        </p:nvSpPr>
        <p:spPr>
          <a:xfrm>
            <a:off x="190500" y="2206388"/>
            <a:ext cx="631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光照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572E165D-177B-00F2-B971-6F5AA9292D7B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506250" y="700056"/>
            <a:ext cx="341717" cy="1506332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03B02067-26A8-6B51-AAC0-720694F82990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506250" y="2514165"/>
            <a:ext cx="341717" cy="1648329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2591F5EB-EC51-2308-81CC-15FF82D0CD0A}"/>
              </a:ext>
            </a:extLst>
          </p:cNvPr>
          <p:cNvSpPr txBox="1"/>
          <p:nvPr/>
        </p:nvSpPr>
        <p:spPr>
          <a:xfrm>
            <a:off x="190500" y="5227845"/>
            <a:ext cx="549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遮挡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90E342DE-B7C1-E17F-0032-815C79E650A4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465380" y="4247406"/>
            <a:ext cx="356619" cy="980439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3ADA6C3D-F749-399A-7F4D-5A82895D9F80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465380" y="5535622"/>
            <a:ext cx="356619" cy="1025797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CA1C79CF-4733-DFE7-84B4-20B93480092F}"/>
              </a:ext>
            </a:extLst>
          </p:cNvPr>
          <p:cNvSpPr txBox="1"/>
          <p:nvPr/>
        </p:nvSpPr>
        <p:spPr>
          <a:xfrm>
            <a:off x="11391784" y="1972568"/>
            <a:ext cx="5855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重叠</a:t>
            </a: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A1650D4C-1077-D225-59CC-6D15792CBA0F}"/>
              </a:ext>
            </a:extLst>
          </p:cNvPr>
          <p:cNvCxnSpPr>
            <a:cxnSpLocks/>
            <a:stCxn id="15" idx="0"/>
          </p:cNvCxnSpPr>
          <p:nvPr/>
        </p:nvCxnSpPr>
        <p:spPr>
          <a:xfrm flipH="1" flipV="1">
            <a:off x="11309737" y="750855"/>
            <a:ext cx="374809" cy="1221713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9ACE2765-C438-3FB0-DBEA-2D04608CD8D8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11280893" y="2280345"/>
            <a:ext cx="403653" cy="1117176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DCA7C90C-B402-DA96-4BFD-9E8ACA4B8407}"/>
              </a:ext>
            </a:extLst>
          </p:cNvPr>
          <p:cNvSpPr txBox="1"/>
          <p:nvPr/>
        </p:nvSpPr>
        <p:spPr>
          <a:xfrm>
            <a:off x="11391783" y="4823921"/>
            <a:ext cx="585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其他</a:t>
            </a: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33E8956B-EB4F-9CE2-2129-F694356F6F46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11309737" y="3602209"/>
            <a:ext cx="374808" cy="1221712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8EC42C8F-5B94-3114-A5A3-80793818A6FE}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11280893" y="5131698"/>
            <a:ext cx="403652" cy="142640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85C6936A-E3C3-824C-E142-EB23F173ADC9}"/>
              </a:ext>
            </a:extLst>
          </p:cNvPr>
          <p:cNvSpPr txBox="1"/>
          <p:nvPr/>
        </p:nvSpPr>
        <p:spPr>
          <a:xfrm>
            <a:off x="5098664" y="218538"/>
            <a:ext cx="49911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不同种类茶菊在不同场景下的检测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A4747D2-A3BF-D51C-B8DB-DBD2CFD4E78E}"/>
              </a:ext>
            </a:extLst>
          </p:cNvPr>
          <p:cNvSpPr txBox="1"/>
          <p:nvPr/>
        </p:nvSpPr>
        <p:spPr>
          <a:xfrm>
            <a:off x="381000" y="6633780"/>
            <a:ext cx="116522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900" dirty="0"/>
              <a:t>[4] ZANG S, SHU L, HAN R, et al. Real-Time Detection of Tea Chrysanthemums in Complex Outdoor Scenes[C]//2025 IEEE International Conference on Industrial Technology (ICIT). IEEE, 2025: 1-8. DOI: 10.1109/ICIT63637.2025.10965216.</a:t>
            </a:r>
            <a:endParaRPr lang="zh-CN" altLang="en-US" sz="900" dirty="0"/>
          </a:p>
        </p:txBody>
      </p:sp>
    </p:spTree>
    <p:extLst>
      <p:ext uri="{BB962C8B-B14F-4D97-AF65-F5344CB8AC3E}">
        <p14:creationId xmlns:p14="http://schemas.microsoft.com/office/powerpoint/2010/main" val="2185667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8CD35-5036-6BC1-1AB3-FFA160567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232F2B30-7C89-CCAA-BFDF-2F2AC528DAAE}"/>
              </a:ext>
            </a:extLst>
          </p:cNvPr>
          <p:cNvSpPr/>
          <p:nvPr/>
        </p:nvSpPr>
        <p:spPr>
          <a:xfrm>
            <a:off x="4273550" y="946150"/>
            <a:ext cx="7493000" cy="5061127"/>
          </a:xfrm>
          <a:prstGeom prst="roundRect">
            <a:avLst>
              <a:gd name="adj" fmla="val 2991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24" name="组合 1023">
            <a:extLst>
              <a:ext uri="{FF2B5EF4-FFF2-40B4-BE49-F238E27FC236}">
                <a16:creationId xmlns:a16="http://schemas.microsoft.com/office/drawing/2014/main" id="{5147E5E9-3430-B411-EBD2-2BBAB7A30323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DBE051A1-79E7-B8C1-8613-59067AD4E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41A6677B-0B43-FC0F-7B3B-A63C9DA573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1" name="Text">
            <a:extLst>
              <a:ext uri="{FF2B5EF4-FFF2-40B4-BE49-F238E27FC236}">
                <a16:creationId xmlns:a16="http://schemas.microsoft.com/office/drawing/2014/main" id="{B5DF6648-AC47-0C7D-2B47-A206F75BD32C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方法演进：视觉花朵计数的主要路线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02E28B5-24D6-5555-465B-55E66DBF1AE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256" y="996951"/>
            <a:ext cx="3651889" cy="507364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F8A7966-17D9-BA65-FD58-92AF5E7AC46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3532" y="1132718"/>
            <a:ext cx="2668060" cy="253469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B11A362-306D-A782-917C-9014AD07B96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8618" y="1121049"/>
            <a:ext cx="2067856" cy="253330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3BDEE26-E8F8-9B8F-0C00-FC0C97FF5AB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2935" y="1119655"/>
            <a:ext cx="1578293" cy="246385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7479819-B826-0311-973C-22489A29D940}"/>
              </a:ext>
            </a:extLst>
          </p:cNvPr>
          <p:cNvSpPr txBox="1"/>
          <p:nvPr/>
        </p:nvSpPr>
        <p:spPr>
          <a:xfrm>
            <a:off x="5499100" y="833527"/>
            <a:ext cx="1068328" cy="276999"/>
          </a:xfrm>
          <a:prstGeom prst="rect">
            <a:avLst/>
          </a:prstGeom>
          <a:solidFill>
            <a:srgbClr val="006557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b="1" spc="-49" dirty="0">
                <a:ln w="31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菊花图像生成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07B0FDB-E808-EBF8-0FC8-305AB2060C0B}"/>
              </a:ext>
            </a:extLst>
          </p:cNvPr>
          <p:cNvSpPr txBox="1"/>
          <p:nvPr/>
        </p:nvSpPr>
        <p:spPr>
          <a:xfrm>
            <a:off x="9491388" y="842881"/>
            <a:ext cx="1068328" cy="276999"/>
          </a:xfrm>
          <a:prstGeom prst="rect">
            <a:avLst/>
          </a:prstGeom>
          <a:solidFill>
            <a:srgbClr val="006557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b="1" spc="-49" dirty="0">
                <a:ln w="31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菊花图像计数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4C52D25-6EA9-0C01-E9C2-0C075D034D1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4170" y="4259869"/>
            <a:ext cx="2637422" cy="150543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4C3BA79-EE31-4021-84EA-9EC732B23E18}"/>
              </a:ext>
            </a:extLst>
          </p:cNvPr>
          <p:cNvSpPr txBox="1"/>
          <p:nvPr/>
        </p:nvSpPr>
        <p:spPr>
          <a:xfrm>
            <a:off x="5499100" y="3902927"/>
            <a:ext cx="1068328" cy="276999"/>
          </a:xfrm>
          <a:prstGeom prst="rect">
            <a:avLst/>
          </a:prstGeom>
          <a:solidFill>
            <a:srgbClr val="006557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b="1" spc="-49" dirty="0">
                <a:ln w="31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菊花图像检测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A456DFF-D692-2D36-D45E-D4789DF5E7FF}"/>
              </a:ext>
            </a:extLst>
          </p:cNvPr>
          <p:cNvGrpSpPr/>
          <p:nvPr/>
        </p:nvGrpSpPr>
        <p:grpSpPr>
          <a:xfrm>
            <a:off x="7748618" y="4179926"/>
            <a:ext cx="3868747" cy="1759341"/>
            <a:chOff x="-1051560" y="507685"/>
            <a:chExt cx="12192000" cy="5618679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512A0213-3577-5D41-1FC5-5F7353DE0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046721" y="2736301"/>
              <a:ext cx="8077200" cy="3390063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8AB7A770-D1B8-A25A-1631-8E00CCFA7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051560" y="507685"/>
              <a:ext cx="12192000" cy="2888104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20BAB804-77BE-A5E5-BE9F-0BB1D7728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0479" y="3371221"/>
              <a:ext cx="4109961" cy="2753550"/>
            </a:xfrm>
            <a:prstGeom prst="rect">
              <a:avLst/>
            </a:prstGeom>
          </p:spPr>
        </p:pic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5E892678-DD75-2F9B-940D-0A4CF6FFCAF0}"/>
              </a:ext>
            </a:extLst>
          </p:cNvPr>
          <p:cNvSpPr txBox="1"/>
          <p:nvPr/>
        </p:nvSpPr>
        <p:spPr>
          <a:xfrm>
            <a:off x="9277350" y="3835799"/>
            <a:ext cx="1220188" cy="276999"/>
          </a:xfrm>
          <a:prstGeom prst="rect">
            <a:avLst/>
          </a:prstGeom>
          <a:solidFill>
            <a:srgbClr val="006557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b="1" spc="-49" dirty="0">
                <a:ln w="31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菊花三维点云图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0F6FD6A-9A8A-EEFA-4A38-E4C9375F1989}"/>
              </a:ext>
            </a:extLst>
          </p:cNvPr>
          <p:cNvSpPr txBox="1"/>
          <p:nvPr/>
        </p:nvSpPr>
        <p:spPr>
          <a:xfrm>
            <a:off x="362688" y="6218110"/>
            <a:ext cx="1155626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/>
              <a:t>[6]Qi C, Gao J, Chen K, et al. Tea chrysanthemum detection by leveraging generative adversarial networks and edge computing[J]. Frontiers in Plant Science, 2022, 13: 850606. DOI: 10.3389/fpls.2022.850606.</a:t>
            </a:r>
            <a:endParaRPr lang="zh-CN" altLang="en-US" sz="10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8E3364B-E683-CD65-D999-F3E9766A271A}"/>
              </a:ext>
            </a:extLst>
          </p:cNvPr>
          <p:cNvSpPr txBox="1"/>
          <p:nvPr/>
        </p:nvSpPr>
        <p:spPr>
          <a:xfrm>
            <a:off x="362688" y="6386493"/>
            <a:ext cx="10801350" cy="287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[7]Qi C, </a:t>
            </a:r>
            <a:r>
              <a:rPr lang="en-US" altLang="zh-CN" sz="10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Nyalala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I, Chen K. Detecting the early flowering stage of tea chrysanthemum using the F-YOLO model[J]. Agronomy, 2021, 11(5): 834.</a:t>
            </a:r>
            <a:r>
              <a:rPr lang="en-US" altLang="zh-CN" sz="12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DOI: 10.3390/agronomy11050834.</a:t>
            </a:r>
            <a:endParaRPr lang="zh-CN" altLang="zh-CN" sz="12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4FCAB86-5BEA-4EEA-E04F-1D870FAB527D}"/>
              </a:ext>
            </a:extLst>
          </p:cNvPr>
          <p:cNvSpPr txBox="1"/>
          <p:nvPr/>
        </p:nvSpPr>
        <p:spPr>
          <a:xfrm>
            <a:off x="362688" y="6596299"/>
            <a:ext cx="1155626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/>
              <a:t>[8]Qi C, Gao J, Pearson S, et al. Tea chrysanthemum detection under unstructured environments using the TC-YOLO model[J]. Expert Systems with Applications, 2022, 193: 116473. DOI: 10.1016/j.eswa.2021.116473.</a:t>
            </a:r>
            <a:endParaRPr lang="zh-CN" altLang="en-US" sz="1000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56DFF24-09F1-6D96-34CE-E2CCCC0647CF}"/>
              </a:ext>
            </a:extLst>
          </p:cNvPr>
          <p:cNvSpPr txBox="1"/>
          <p:nvPr/>
        </p:nvSpPr>
        <p:spPr>
          <a:xfrm>
            <a:off x="362688" y="6049727"/>
            <a:ext cx="1155626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/>
              <a:t>[5]Qi C, Chen K, Gao J. A vision transformer‐based robotic perception for early tea chrysanthemum flower counting in field environments[J]. Journal of Field Robotics, 2025, 42(1): 65-78. DOI: 10.1002/rob.22398.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17378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3F713-41BE-1030-11CB-B7AFEE999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组合 1023">
            <a:extLst>
              <a:ext uri="{FF2B5EF4-FFF2-40B4-BE49-F238E27FC236}">
                <a16:creationId xmlns:a16="http://schemas.microsoft.com/office/drawing/2014/main" id="{0EE90362-9C95-BCE1-4BE9-F2191A25E858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43078FA4-4E03-08C4-6E57-0DAD973BD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B2D7E9AF-37D7-755C-56C1-AE53F1A6CE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1" name="Text">
            <a:extLst>
              <a:ext uri="{FF2B5EF4-FFF2-40B4-BE49-F238E27FC236}">
                <a16:creationId xmlns:a16="http://schemas.microsoft.com/office/drawing/2014/main" id="{809FF9C4-2246-6559-5129-35FA5E004466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方法演进：视觉花朵计数的主要路线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4A5D148-6A7D-19F2-CF62-57CE012CB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1427" y="1114721"/>
            <a:ext cx="2778208" cy="2261331"/>
          </a:xfrm>
          <a:prstGeom prst="rect">
            <a:avLst/>
          </a:prstGeom>
        </p:spPr>
      </p:pic>
      <p:sp>
        <p:nvSpPr>
          <p:cNvPr id="35" name="矩形 34">
            <a:extLst>
              <a:ext uri="{FF2B5EF4-FFF2-40B4-BE49-F238E27FC236}">
                <a16:creationId xmlns:a16="http://schemas.microsoft.com/office/drawing/2014/main" id="{24B78F46-EF47-A801-FB96-B4BC81D1A98B}"/>
              </a:ext>
            </a:extLst>
          </p:cNvPr>
          <p:cNvSpPr/>
          <p:nvPr/>
        </p:nvSpPr>
        <p:spPr>
          <a:xfrm>
            <a:off x="3949078" y="1072960"/>
            <a:ext cx="7742289" cy="240128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lgDash"/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127904"/>
                      <a:gd name="csY0" fmla="*/ 0 h 1597663"/>
                      <a:gd name="csX1" fmla="*/ 594302 w 3127904"/>
                      <a:gd name="csY1" fmla="*/ 0 h 1597663"/>
                      <a:gd name="csX2" fmla="*/ 1126045 w 3127904"/>
                      <a:gd name="csY2" fmla="*/ 0 h 1597663"/>
                      <a:gd name="csX3" fmla="*/ 1814184 w 3127904"/>
                      <a:gd name="csY3" fmla="*/ 0 h 1597663"/>
                      <a:gd name="csX4" fmla="*/ 2408486 w 3127904"/>
                      <a:gd name="csY4" fmla="*/ 0 h 1597663"/>
                      <a:gd name="csX5" fmla="*/ 3127904 w 3127904"/>
                      <a:gd name="csY5" fmla="*/ 0 h 1597663"/>
                      <a:gd name="csX6" fmla="*/ 3127904 w 3127904"/>
                      <a:gd name="csY6" fmla="*/ 564508 h 1597663"/>
                      <a:gd name="csX7" fmla="*/ 3127904 w 3127904"/>
                      <a:gd name="csY7" fmla="*/ 1097062 h 1597663"/>
                      <a:gd name="csX8" fmla="*/ 3127904 w 3127904"/>
                      <a:gd name="csY8" fmla="*/ 1597663 h 1597663"/>
                      <a:gd name="csX9" fmla="*/ 2564881 w 3127904"/>
                      <a:gd name="csY9" fmla="*/ 1597663 h 1597663"/>
                      <a:gd name="csX10" fmla="*/ 1939300 w 3127904"/>
                      <a:gd name="csY10" fmla="*/ 1597663 h 1597663"/>
                      <a:gd name="csX11" fmla="*/ 1313720 w 3127904"/>
                      <a:gd name="csY11" fmla="*/ 1597663 h 1597663"/>
                      <a:gd name="csX12" fmla="*/ 719418 w 3127904"/>
                      <a:gd name="csY12" fmla="*/ 1597663 h 1597663"/>
                      <a:gd name="csX13" fmla="*/ 0 w 3127904"/>
                      <a:gd name="csY13" fmla="*/ 1597663 h 1597663"/>
                      <a:gd name="csX14" fmla="*/ 0 w 3127904"/>
                      <a:gd name="csY14" fmla="*/ 1033155 h 1597663"/>
                      <a:gd name="csX15" fmla="*/ 0 w 3127904"/>
                      <a:gd name="csY15" fmla="*/ 468648 h 1597663"/>
                      <a:gd name="csX16" fmla="*/ 0 w 3127904"/>
                      <a:gd name="csY16" fmla="*/ 0 h 159766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</a:cxnLst>
                    <a:rect l="l" t="t" r="r" b="b"/>
                    <a:pathLst>
                      <a:path w="3127904" h="1597663" extrusionOk="0">
                        <a:moveTo>
                          <a:pt x="0" y="0"/>
                        </a:moveTo>
                        <a:cubicBezTo>
                          <a:pt x="182889" y="-21625"/>
                          <a:pt x="468601" y="-27003"/>
                          <a:pt x="594302" y="0"/>
                        </a:cubicBezTo>
                        <a:cubicBezTo>
                          <a:pt x="720003" y="27003"/>
                          <a:pt x="876663" y="9793"/>
                          <a:pt x="1126045" y="0"/>
                        </a:cubicBezTo>
                        <a:cubicBezTo>
                          <a:pt x="1375427" y="-9793"/>
                          <a:pt x="1619337" y="-7742"/>
                          <a:pt x="1814184" y="0"/>
                        </a:cubicBezTo>
                        <a:cubicBezTo>
                          <a:pt x="2009031" y="7742"/>
                          <a:pt x="2190373" y="22092"/>
                          <a:pt x="2408486" y="0"/>
                        </a:cubicBezTo>
                        <a:cubicBezTo>
                          <a:pt x="2626599" y="-22092"/>
                          <a:pt x="2855190" y="-11006"/>
                          <a:pt x="3127904" y="0"/>
                        </a:cubicBezTo>
                        <a:cubicBezTo>
                          <a:pt x="3139426" y="263373"/>
                          <a:pt x="3116690" y="284576"/>
                          <a:pt x="3127904" y="564508"/>
                        </a:cubicBezTo>
                        <a:cubicBezTo>
                          <a:pt x="3139118" y="844440"/>
                          <a:pt x="3137862" y="877470"/>
                          <a:pt x="3127904" y="1097062"/>
                        </a:cubicBezTo>
                        <a:cubicBezTo>
                          <a:pt x="3117946" y="1316654"/>
                          <a:pt x="3136757" y="1457983"/>
                          <a:pt x="3127904" y="1597663"/>
                        </a:cubicBezTo>
                        <a:cubicBezTo>
                          <a:pt x="3011863" y="1592212"/>
                          <a:pt x="2757473" y="1603312"/>
                          <a:pt x="2564881" y="1597663"/>
                        </a:cubicBezTo>
                        <a:cubicBezTo>
                          <a:pt x="2372289" y="1592014"/>
                          <a:pt x="2130943" y="1571792"/>
                          <a:pt x="1939300" y="1597663"/>
                        </a:cubicBezTo>
                        <a:cubicBezTo>
                          <a:pt x="1747657" y="1623534"/>
                          <a:pt x="1533581" y="1566398"/>
                          <a:pt x="1313720" y="1597663"/>
                        </a:cubicBezTo>
                        <a:cubicBezTo>
                          <a:pt x="1093859" y="1628928"/>
                          <a:pt x="849740" y="1590808"/>
                          <a:pt x="719418" y="1597663"/>
                        </a:cubicBezTo>
                        <a:cubicBezTo>
                          <a:pt x="589096" y="1604518"/>
                          <a:pt x="261295" y="1592195"/>
                          <a:pt x="0" y="1597663"/>
                        </a:cubicBezTo>
                        <a:cubicBezTo>
                          <a:pt x="6180" y="1479327"/>
                          <a:pt x="-17844" y="1253174"/>
                          <a:pt x="0" y="1033155"/>
                        </a:cubicBezTo>
                        <a:cubicBezTo>
                          <a:pt x="17844" y="813136"/>
                          <a:pt x="-408" y="672703"/>
                          <a:pt x="0" y="468648"/>
                        </a:cubicBezTo>
                        <a:cubicBezTo>
                          <a:pt x="408" y="264593"/>
                          <a:pt x="-15741" y="2003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dirty="0">
              <a:solidFill>
                <a:schemeClr val="tx1"/>
              </a:solidFill>
            </a:endParaRPr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A8329B33-A699-386E-B803-8367F2544101}"/>
              </a:ext>
            </a:extLst>
          </p:cNvPr>
          <p:cNvCxnSpPr>
            <a:cxnSpLocks/>
          </p:cNvCxnSpPr>
          <p:nvPr/>
        </p:nvCxnSpPr>
        <p:spPr>
          <a:xfrm flipV="1">
            <a:off x="8256250" y="1835106"/>
            <a:ext cx="2054398" cy="33512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7F157074-1C2D-C74F-3FEF-228A28136666}"/>
              </a:ext>
            </a:extLst>
          </p:cNvPr>
          <p:cNvSpPr txBox="1"/>
          <p:nvPr/>
        </p:nvSpPr>
        <p:spPr>
          <a:xfrm rot="21039963">
            <a:off x="8769024" y="1794579"/>
            <a:ext cx="5629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/>
              <a:t>1.5m/s</a:t>
            </a:r>
            <a:endParaRPr lang="zh-CN" altLang="en-US" sz="1050" b="1" dirty="0"/>
          </a:p>
        </p:txBody>
      </p:sp>
      <p:sp>
        <p:nvSpPr>
          <p:cNvPr id="38" name="左大括号 37">
            <a:extLst>
              <a:ext uri="{FF2B5EF4-FFF2-40B4-BE49-F238E27FC236}">
                <a16:creationId xmlns:a16="http://schemas.microsoft.com/office/drawing/2014/main" id="{C6752F81-A30F-C96D-40B7-B8F3062CAE13}"/>
              </a:ext>
            </a:extLst>
          </p:cNvPr>
          <p:cNvSpPr/>
          <p:nvPr/>
        </p:nvSpPr>
        <p:spPr>
          <a:xfrm>
            <a:off x="7547958" y="2212420"/>
            <a:ext cx="62774" cy="976970"/>
          </a:xfrm>
          <a:prstGeom prst="leftBrace">
            <a:avLst>
              <a:gd name="adj1" fmla="val 74110"/>
              <a:gd name="adj2" fmla="val 50522"/>
            </a:avLst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7D768BC-7CA1-FDC9-57FD-115E8A06B77C}"/>
              </a:ext>
            </a:extLst>
          </p:cNvPr>
          <p:cNvSpPr txBox="1"/>
          <p:nvPr/>
        </p:nvSpPr>
        <p:spPr>
          <a:xfrm>
            <a:off x="7302411" y="2387067"/>
            <a:ext cx="346249" cy="8046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050" b="1" dirty="0"/>
              <a:t>1.0-1.5m</a:t>
            </a:r>
            <a:endParaRPr lang="zh-CN" altLang="en-US" sz="1050" b="1" dirty="0"/>
          </a:p>
        </p:txBody>
      </p:sp>
      <p:pic>
        <p:nvPicPr>
          <p:cNvPr id="1067" name="图片 1066">
            <a:extLst>
              <a:ext uri="{FF2B5EF4-FFF2-40B4-BE49-F238E27FC236}">
                <a16:creationId xmlns:a16="http://schemas.microsoft.com/office/drawing/2014/main" id="{964CDCE8-EFE2-9F05-682D-0DB04C10D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079" y="3839864"/>
            <a:ext cx="3071166" cy="2710548"/>
          </a:xfrm>
          <a:prstGeom prst="rect">
            <a:avLst/>
          </a:prstGeom>
        </p:spPr>
      </p:pic>
      <p:pic>
        <p:nvPicPr>
          <p:cNvPr id="1069" name="图片 1068">
            <a:extLst>
              <a:ext uri="{FF2B5EF4-FFF2-40B4-BE49-F238E27FC236}">
                <a16:creationId xmlns:a16="http://schemas.microsoft.com/office/drawing/2014/main" id="{45F5804F-06D8-DAD6-D3BC-A6A5B047B8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183" y="791539"/>
            <a:ext cx="3157901" cy="5758873"/>
          </a:xfrm>
          <a:prstGeom prst="rect">
            <a:avLst/>
          </a:prstGeom>
        </p:spPr>
      </p:pic>
      <p:sp>
        <p:nvSpPr>
          <p:cNvPr id="1070" name="文本框 1069">
            <a:extLst>
              <a:ext uri="{FF2B5EF4-FFF2-40B4-BE49-F238E27FC236}">
                <a16:creationId xmlns:a16="http://schemas.microsoft.com/office/drawing/2014/main" id="{E3C85C37-5007-4BC5-ABA2-5997BE82FBFA}"/>
              </a:ext>
            </a:extLst>
          </p:cNvPr>
          <p:cNvSpPr txBox="1"/>
          <p:nvPr/>
        </p:nvSpPr>
        <p:spPr>
          <a:xfrm>
            <a:off x="5098664" y="218538"/>
            <a:ext cx="49911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菊花劣质苗区域定位与计数</a:t>
            </a:r>
          </a:p>
        </p:txBody>
      </p:sp>
      <p:sp>
        <p:nvSpPr>
          <p:cNvPr id="1071" name="矩形 1070">
            <a:extLst>
              <a:ext uri="{FF2B5EF4-FFF2-40B4-BE49-F238E27FC236}">
                <a16:creationId xmlns:a16="http://schemas.microsoft.com/office/drawing/2014/main" id="{44D6C91C-90C4-C9E9-C974-37EC6D05BDFA}"/>
              </a:ext>
            </a:extLst>
          </p:cNvPr>
          <p:cNvSpPr/>
          <p:nvPr/>
        </p:nvSpPr>
        <p:spPr>
          <a:xfrm>
            <a:off x="190500" y="3699550"/>
            <a:ext cx="595715" cy="1932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2" name="箭头: 下 1071">
            <a:extLst>
              <a:ext uri="{FF2B5EF4-FFF2-40B4-BE49-F238E27FC236}">
                <a16:creationId xmlns:a16="http://schemas.microsoft.com/office/drawing/2014/main" id="{19E485C1-A5AF-4F22-42A0-85CC93AB1CE0}"/>
              </a:ext>
            </a:extLst>
          </p:cNvPr>
          <p:cNvSpPr/>
          <p:nvPr/>
        </p:nvSpPr>
        <p:spPr>
          <a:xfrm rot="3685376">
            <a:off x="1149975" y="3154754"/>
            <a:ext cx="170267" cy="745709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73" name="图片 1072">
            <a:extLst>
              <a:ext uri="{FF2B5EF4-FFF2-40B4-BE49-F238E27FC236}">
                <a16:creationId xmlns:a16="http://schemas.microsoft.com/office/drawing/2014/main" id="{3E162ECF-00C0-C966-6CC8-EB68DA1B64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8752" y="3870284"/>
            <a:ext cx="4462616" cy="2594507"/>
          </a:xfrm>
          <a:prstGeom prst="rect">
            <a:avLst/>
          </a:prstGeom>
        </p:spPr>
      </p:pic>
      <p:pic>
        <p:nvPicPr>
          <p:cNvPr id="1075" name="图片 1074">
            <a:extLst>
              <a:ext uri="{FF2B5EF4-FFF2-40B4-BE49-F238E27FC236}">
                <a16:creationId xmlns:a16="http://schemas.microsoft.com/office/drawing/2014/main" id="{8893707F-339C-6998-350F-10CA648140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2231" y="1112210"/>
            <a:ext cx="1662792" cy="1133204"/>
          </a:xfrm>
          <a:prstGeom prst="rect">
            <a:avLst/>
          </a:prstGeom>
        </p:spPr>
      </p:pic>
      <p:grpSp>
        <p:nvGrpSpPr>
          <p:cNvPr id="1087" name="组合 1086">
            <a:extLst>
              <a:ext uri="{FF2B5EF4-FFF2-40B4-BE49-F238E27FC236}">
                <a16:creationId xmlns:a16="http://schemas.microsoft.com/office/drawing/2014/main" id="{407A6AAD-B9B2-13D8-BC0B-FCAA04E90700}"/>
              </a:ext>
            </a:extLst>
          </p:cNvPr>
          <p:cNvGrpSpPr/>
          <p:nvPr/>
        </p:nvGrpSpPr>
        <p:grpSpPr>
          <a:xfrm>
            <a:off x="7560905" y="2118272"/>
            <a:ext cx="3715980" cy="1355974"/>
            <a:chOff x="8000600" y="2804889"/>
            <a:chExt cx="3715980" cy="1355974"/>
          </a:xfrm>
        </p:grpSpPr>
        <p:grpSp>
          <p:nvGrpSpPr>
            <p:cNvPr id="1084" name="组合 1083">
              <a:extLst>
                <a:ext uri="{FF2B5EF4-FFF2-40B4-BE49-F238E27FC236}">
                  <a16:creationId xmlns:a16="http://schemas.microsoft.com/office/drawing/2014/main" id="{F7A22049-324F-4186-6073-EFE9EB32028E}"/>
                </a:ext>
              </a:extLst>
            </p:cNvPr>
            <p:cNvGrpSpPr/>
            <p:nvPr/>
          </p:nvGrpSpPr>
          <p:grpSpPr>
            <a:xfrm>
              <a:off x="8057248" y="2804889"/>
              <a:ext cx="3602685" cy="1313986"/>
              <a:chOff x="8057248" y="2786775"/>
              <a:chExt cx="3602685" cy="1313986"/>
            </a:xfrm>
          </p:grpSpPr>
          <p:pic>
            <p:nvPicPr>
              <p:cNvPr id="1077" name="图片 1076">
                <a:extLst>
                  <a:ext uri="{FF2B5EF4-FFF2-40B4-BE49-F238E27FC236}">
                    <a16:creationId xmlns:a16="http://schemas.microsoft.com/office/drawing/2014/main" id="{BDA21991-EE5F-E90B-A42F-F559981ED7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 l="-805" t="26042" r="805" b="22410"/>
              <a:stretch>
                <a:fillRect/>
              </a:stretch>
            </p:blipFill>
            <p:spPr>
              <a:xfrm>
                <a:off x="8057248" y="3055570"/>
                <a:ext cx="3602685" cy="1045191"/>
              </a:xfrm>
              <a:prstGeom prst="rect">
                <a:avLst/>
              </a:prstGeom>
            </p:spPr>
          </p:pic>
          <p:pic>
            <p:nvPicPr>
              <p:cNvPr id="1079" name="图片 1078">
                <a:extLst>
                  <a:ext uri="{FF2B5EF4-FFF2-40B4-BE49-F238E27FC236}">
                    <a16:creationId xmlns:a16="http://schemas.microsoft.com/office/drawing/2014/main" id="{D47ACCF6-BB84-853C-7199-DD2C4CC26A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812758" y="3111085"/>
                <a:ext cx="611340" cy="458505"/>
              </a:xfrm>
              <a:prstGeom prst="rect">
                <a:avLst/>
              </a:prstGeom>
            </p:spPr>
          </p:pic>
          <p:pic>
            <p:nvPicPr>
              <p:cNvPr id="1080" name="图片 1079">
                <a:extLst>
                  <a:ext uri="{FF2B5EF4-FFF2-40B4-BE49-F238E27FC236}">
                    <a16:creationId xmlns:a16="http://schemas.microsoft.com/office/drawing/2014/main" id="{2D1AB93B-8876-FEF1-9F6A-A2E30F4190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9398528" y="3000294"/>
                <a:ext cx="611340" cy="458505"/>
              </a:xfrm>
              <a:prstGeom prst="rect">
                <a:avLst/>
              </a:prstGeom>
            </p:spPr>
          </p:pic>
          <p:pic>
            <p:nvPicPr>
              <p:cNvPr id="1081" name="图片 1080">
                <a:extLst>
                  <a:ext uri="{FF2B5EF4-FFF2-40B4-BE49-F238E27FC236}">
                    <a16:creationId xmlns:a16="http://schemas.microsoft.com/office/drawing/2014/main" id="{5AB7A893-1135-6547-CE4A-9BA5147124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009020" y="2899614"/>
                <a:ext cx="611340" cy="458505"/>
              </a:xfrm>
              <a:prstGeom prst="rect">
                <a:avLst/>
              </a:prstGeom>
            </p:spPr>
          </p:pic>
          <p:pic>
            <p:nvPicPr>
              <p:cNvPr id="1082" name="图片 1081">
                <a:extLst>
                  <a:ext uri="{FF2B5EF4-FFF2-40B4-BE49-F238E27FC236}">
                    <a16:creationId xmlns:a16="http://schemas.microsoft.com/office/drawing/2014/main" id="{0D1992F1-EBD7-BE0E-DA59-078BD55D6E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627181" y="2786775"/>
                <a:ext cx="611340" cy="458505"/>
              </a:xfrm>
              <a:prstGeom prst="rect">
                <a:avLst/>
              </a:prstGeom>
            </p:spPr>
          </p:pic>
          <p:pic>
            <p:nvPicPr>
              <p:cNvPr id="1083" name="图片 1082">
                <a:extLst>
                  <a:ext uri="{FF2B5EF4-FFF2-40B4-BE49-F238E27FC236}">
                    <a16:creationId xmlns:a16="http://schemas.microsoft.com/office/drawing/2014/main" id="{300F28E9-5A5E-6A2F-9676-BA324EAA47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145002" y="3245280"/>
                <a:ext cx="611340" cy="458505"/>
              </a:xfrm>
              <a:prstGeom prst="rect">
                <a:avLst/>
              </a:prstGeom>
            </p:spPr>
          </p:pic>
        </p:grpSp>
        <p:pic>
          <p:nvPicPr>
            <p:cNvPr id="1086" name="图片 1085">
              <a:extLst>
                <a:ext uri="{FF2B5EF4-FFF2-40B4-BE49-F238E27FC236}">
                  <a16:creationId xmlns:a16="http://schemas.microsoft.com/office/drawing/2014/main" id="{7F6A1ADF-F622-DAD9-3038-A7FF0FE32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 t="23970" b="21186"/>
            <a:stretch>
              <a:fillRect/>
            </a:stretch>
          </p:blipFill>
          <p:spPr>
            <a:xfrm>
              <a:off x="8000600" y="3013877"/>
              <a:ext cx="3715980" cy="1146986"/>
            </a:xfrm>
            <a:prstGeom prst="rect">
              <a:avLst/>
            </a:prstGeom>
          </p:spPr>
        </p:pic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7D273C67-E884-1D05-4B54-F7BAC7BBC715}"/>
              </a:ext>
            </a:extLst>
          </p:cNvPr>
          <p:cNvSpPr/>
          <p:nvPr/>
        </p:nvSpPr>
        <p:spPr>
          <a:xfrm>
            <a:off x="10751481" y="1291565"/>
            <a:ext cx="728153" cy="1391667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wall</a:t>
            </a:r>
            <a:endParaRPr lang="zh-CN" altLang="en-US" sz="2400" dirty="0"/>
          </a:p>
        </p:txBody>
      </p:sp>
      <p:sp>
        <p:nvSpPr>
          <p:cNvPr id="1098" name="文本框 1097">
            <a:extLst>
              <a:ext uri="{FF2B5EF4-FFF2-40B4-BE49-F238E27FC236}">
                <a16:creationId xmlns:a16="http://schemas.microsoft.com/office/drawing/2014/main" id="{7672332F-B869-3D73-DBE1-C9202CE1CA83}"/>
              </a:ext>
            </a:extLst>
          </p:cNvPr>
          <p:cNvSpPr txBox="1"/>
          <p:nvPr/>
        </p:nvSpPr>
        <p:spPr>
          <a:xfrm>
            <a:off x="7507619" y="1764572"/>
            <a:ext cx="11966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/>
              <a:t>DJI Air3s</a:t>
            </a:r>
            <a:endParaRPr lang="zh-CN" altLang="en-US" sz="1000" dirty="0"/>
          </a:p>
        </p:txBody>
      </p:sp>
      <p:pic>
        <p:nvPicPr>
          <p:cNvPr id="1095" name="图片 1094">
            <a:extLst>
              <a:ext uri="{FF2B5EF4-FFF2-40B4-BE49-F238E27FC236}">
                <a16:creationId xmlns:a16="http://schemas.microsoft.com/office/drawing/2014/main" id="{D8B4F9C5-997F-DD0C-6C0B-1199ECCA5359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434396">
            <a:off x="7770597" y="2037943"/>
            <a:ext cx="581407" cy="340668"/>
          </a:xfrm>
          <a:prstGeom prst="rect">
            <a:avLst/>
          </a:prstGeom>
        </p:spPr>
      </p:pic>
      <p:sp>
        <p:nvSpPr>
          <p:cNvPr id="1123" name="任意多边形: 形状 1122">
            <a:extLst>
              <a:ext uri="{FF2B5EF4-FFF2-40B4-BE49-F238E27FC236}">
                <a16:creationId xmlns:a16="http://schemas.microsoft.com/office/drawing/2014/main" id="{FEED4DAF-D5CA-820E-3DF4-AE63ADB61D03}"/>
              </a:ext>
            </a:extLst>
          </p:cNvPr>
          <p:cNvSpPr/>
          <p:nvPr/>
        </p:nvSpPr>
        <p:spPr>
          <a:xfrm>
            <a:off x="8767464" y="2664421"/>
            <a:ext cx="848360" cy="393700"/>
          </a:xfrm>
          <a:custGeom>
            <a:avLst/>
            <a:gdLst>
              <a:gd name="csX0" fmla="*/ 0 w 848360"/>
              <a:gd name="csY0" fmla="*/ 81280 h 393700"/>
              <a:gd name="csX1" fmla="*/ 388620 w 848360"/>
              <a:gd name="csY1" fmla="*/ 393700 h 393700"/>
              <a:gd name="csX2" fmla="*/ 848360 w 848360"/>
              <a:gd name="csY2" fmla="*/ 299720 h 393700"/>
              <a:gd name="csX3" fmla="*/ 441960 w 848360"/>
              <a:gd name="csY3" fmla="*/ 0 h 393700"/>
              <a:gd name="csX4" fmla="*/ 0 w 848360"/>
              <a:gd name="csY4" fmla="*/ 81280 h 3937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48360" h="393700">
                <a:moveTo>
                  <a:pt x="0" y="81280"/>
                </a:moveTo>
                <a:lnTo>
                  <a:pt x="388620" y="393700"/>
                </a:lnTo>
                <a:lnTo>
                  <a:pt x="848360" y="299720"/>
                </a:lnTo>
                <a:lnTo>
                  <a:pt x="441960" y="0"/>
                </a:lnTo>
                <a:lnTo>
                  <a:pt x="0" y="8128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6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26" name="直接连接符 1125">
            <a:extLst>
              <a:ext uri="{FF2B5EF4-FFF2-40B4-BE49-F238E27FC236}">
                <a16:creationId xmlns:a16="http://schemas.microsoft.com/office/drawing/2014/main" id="{D4BCAC17-C0C2-50E7-138A-B37DCFA72DC0}"/>
              </a:ext>
            </a:extLst>
          </p:cNvPr>
          <p:cNvCxnSpPr>
            <a:cxnSpLocks/>
          </p:cNvCxnSpPr>
          <p:nvPr/>
        </p:nvCxnSpPr>
        <p:spPr>
          <a:xfrm>
            <a:off x="8150779" y="2176780"/>
            <a:ext cx="1231346" cy="847168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28" name="直接连接符 1127">
            <a:extLst>
              <a:ext uri="{FF2B5EF4-FFF2-40B4-BE49-F238E27FC236}">
                <a16:creationId xmlns:a16="http://schemas.microsoft.com/office/drawing/2014/main" id="{3D5112C0-EA6B-249A-5C7B-0B1B4F3736B5}"/>
              </a:ext>
            </a:extLst>
          </p:cNvPr>
          <p:cNvCxnSpPr>
            <a:cxnSpLocks/>
          </p:cNvCxnSpPr>
          <p:nvPr/>
        </p:nvCxnSpPr>
        <p:spPr>
          <a:xfrm>
            <a:off x="8150779" y="2176780"/>
            <a:ext cx="853521" cy="525625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89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C5308-7118-71B2-31D1-66DBA5DCB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DD511B9-D7EE-8306-B99C-F4BE3920D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4B579A1-D7C0-BCD0-E351-BFB341A7321E}"/>
              </a:ext>
            </a:extLst>
          </p:cNvPr>
          <p:cNvSpPr txBox="1"/>
          <p:nvPr/>
        </p:nvSpPr>
        <p:spPr>
          <a:xfrm>
            <a:off x="1830917" y="2349941"/>
            <a:ext cx="1636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72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C11DCFA-7BA8-BD30-6BBC-D886C98BD3CD}"/>
              </a:ext>
            </a:extLst>
          </p:cNvPr>
          <p:cNvSpPr txBox="1"/>
          <p:nvPr/>
        </p:nvSpPr>
        <p:spPr>
          <a:xfrm>
            <a:off x="3598332" y="2231428"/>
            <a:ext cx="6777567" cy="1197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平台权衡：空中与地面感知的取舍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无人机平台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地面机器人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覆盖范围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观测精度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作业效率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2EFDEFA-64ED-233C-2134-C0B730EE94F6}"/>
              </a:ext>
            </a:extLst>
          </p:cNvPr>
          <p:cNvSpPr/>
          <p:nvPr/>
        </p:nvSpPr>
        <p:spPr>
          <a:xfrm>
            <a:off x="3293534" y="2484967"/>
            <a:ext cx="45719" cy="863600"/>
          </a:xfrm>
          <a:prstGeom prst="rect">
            <a:avLst/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058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2280F-C74B-6F59-364D-1AC7E7F35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433A1F3-800D-CAD8-DD04-CBF3D1DD3A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774" y="1295167"/>
            <a:ext cx="10712451" cy="441505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A34131F8-29D9-3C7D-FD95-0B5BCC231272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C7F789B-666C-870F-78E6-CEB003BC8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438875D-E48F-917F-4609-EBC926F0CE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0" name="Text">
            <a:extLst>
              <a:ext uri="{FF2B5EF4-FFF2-40B4-BE49-F238E27FC236}">
                <a16:creationId xmlns:a16="http://schemas.microsoft.com/office/drawing/2014/main" id="{75EEE7FB-F3EC-010F-E422-AA23EB5BE23F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平台权衡：空中与地面感知的取舍</a:t>
            </a:r>
          </a:p>
        </p:txBody>
      </p:sp>
    </p:spTree>
    <p:extLst>
      <p:ext uri="{BB962C8B-B14F-4D97-AF65-F5344CB8AC3E}">
        <p14:creationId xmlns:p14="http://schemas.microsoft.com/office/powerpoint/2010/main" val="1705903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1F58C-C1A9-18F5-33AD-B4133089B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8BF8DB8B-A14E-8686-6E1A-5933134BB8B6}"/>
              </a:ext>
            </a:extLst>
          </p:cNvPr>
          <p:cNvSpPr/>
          <p:nvPr/>
        </p:nvSpPr>
        <p:spPr>
          <a:xfrm>
            <a:off x="3280521" y="6145811"/>
            <a:ext cx="5805169" cy="576835"/>
          </a:xfrm>
          <a:prstGeom prst="roundRect">
            <a:avLst>
              <a:gd name="adj" fmla="val 21951"/>
            </a:avLst>
          </a:prstGeom>
          <a:solidFill>
            <a:srgbClr val="F6F6F8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24" name="组合 1023">
            <a:extLst>
              <a:ext uri="{FF2B5EF4-FFF2-40B4-BE49-F238E27FC236}">
                <a16:creationId xmlns:a16="http://schemas.microsoft.com/office/drawing/2014/main" id="{013DA498-2CE1-D573-01DD-69CBCA09EFC6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AF70EB82-1CD8-3307-8694-47C45AC0F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61CC3494-59D2-90A7-E289-0383E74635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1" name="Text">
            <a:extLst>
              <a:ext uri="{FF2B5EF4-FFF2-40B4-BE49-F238E27FC236}">
                <a16:creationId xmlns:a16="http://schemas.microsoft.com/office/drawing/2014/main" id="{6B11417C-8E12-8A6A-6CBD-F29A9711149B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平台权衡：空中与地面感知的取舍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D37270E3-3745-FC7E-2723-4E19F4F23218}"/>
              </a:ext>
            </a:extLst>
          </p:cNvPr>
          <p:cNvSpPr/>
          <p:nvPr/>
        </p:nvSpPr>
        <p:spPr>
          <a:xfrm>
            <a:off x="361950" y="1020703"/>
            <a:ext cx="11468100" cy="1966334"/>
          </a:xfrm>
          <a:prstGeom prst="roundRect">
            <a:avLst>
              <a:gd name="adj" fmla="val 6931"/>
            </a:avLst>
          </a:prstGeom>
          <a:solidFill>
            <a:srgbClr val="FFFFFF"/>
          </a:solidFill>
          <a:ln w="9525">
            <a:solidFill>
              <a:schemeClr val="accent6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D71258E-CC68-E479-A5C0-C206B40D6FFB}"/>
              </a:ext>
            </a:extLst>
          </p:cNvPr>
          <p:cNvSpPr/>
          <p:nvPr/>
        </p:nvSpPr>
        <p:spPr>
          <a:xfrm>
            <a:off x="5187950" y="811301"/>
            <a:ext cx="1816100" cy="415167"/>
          </a:xfrm>
          <a:prstGeom prst="roundRect">
            <a:avLst>
              <a:gd name="adj" fmla="val 21957"/>
            </a:avLst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典型平台示例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A033892C-85FE-4757-2FA6-A1793B24B1CC}"/>
              </a:ext>
            </a:extLst>
          </p:cNvPr>
          <p:cNvGrpSpPr/>
          <p:nvPr/>
        </p:nvGrpSpPr>
        <p:grpSpPr>
          <a:xfrm>
            <a:off x="547370" y="1264850"/>
            <a:ext cx="2561590" cy="276999"/>
            <a:chOff x="547370" y="1264850"/>
            <a:chExt cx="2561590" cy="276999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AEB69262-3702-4194-D708-770CADA16A46}"/>
                </a:ext>
              </a:extLst>
            </p:cNvPr>
            <p:cNvCxnSpPr>
              <a:cxnSpLocks/>
            </p:cNvCxnSpPr>
            <p:nvPr/>
          </p:nvCxnSpPr>
          <p:spPr>
            <a:xfrm>
              <a:off x="547370" y="1399539"/>
              <a:ext cx="2561590" cy="0"/>
            </a:xfrm>
            <a:prstGeom prst="line">
              <a:avLst/>
            </a:prstGeom>
            <a:ln w="19050">
              <a:solidFill>
                <a:srgbClr val="006557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136467B-C041-788B-F6D9-66EEFFE7C6E4}"/>
                </a:ext>
              </a:extLst>
            </p:cNvPr>
            <p:cNvSpPr txBox="1"/>
            <p:nvPr/>
          </p:nvSpPr>
          <p:spPr>
            <a:xfrm>
              <a:off x="1025198" y="1264850"/>
              <a:ext cx="1432252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实验室平台（室内）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737EEE28-63F0-667E-A2D1-171DFBF8E4EC}"/>
              </a:ext>
            </a:extLst>
          </p:cNvPr>
          <p:cNvGrpSpPr/>
          <p:nvPr/>
        </p:nvGrpSpPr>
        <p:grpSpPr>
          <a:xfrm>
            <a:off x="3280521" y="1244888"/>
            <a:ext cx="2817380" cy="276999"/>
            <a:chOff x="2806700" y="1264850"/>
            <a:chExt cx="2817380" cy="276999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1DE31D5-B496-F0CE-7391-936B547A6BAC}"/>
                </a:ext>
              </a:extLst>
            </p:cNvPr>
            <p:cNvCxnSpPr>
              <a:cxnSpLocks/>
            </p:cNvCxnSpPr>
            <p:nvPr/>
          </p:nvCxnSpPr>
          <p:spPr>
            <a:xfrm>
              <a:off x="2806700" y="1411247"/>
              <a:ext cx="2817380" cy="0"/>
            </a:xfrm>
            <a:prstGeom prst="line">
              <a:avLst/>
            </a:prstGeom>
            <a:ln w="19050">
              <a:solidFill>
                <a:srgbClr val="006557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FBFED26-86F7-9DAC-7991-32789F42ABBD}"/>
                </a:ext>
              </a:extLst>
            </p:cNvPr>
            <p:cNvSpPr txBox="1"/>
            <p:nvPr/>
          </p:nvSpPr>
          <p:spPr>
            <a:xfrm>
              <a:off x="3501698" y="1264850"/>
              <a:ext cx="1432252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温室平台（室内）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17BC60AA-0FD9-8555-5597-3B8E30DAFA96}"/>
              </a:ext>
            </a:extLst>
          </p:cNvPr>
          <p:cNvGrpSpPr/>
          <p:nvPr/>
        </p:nvGrpSpPr>
        <p:grpSpPr>
          <a:xfrm>
            <a:off x="6247358" y="1254155"/>
            <a:ext cx="2618630" cy="276999"/>
            <a:chOff x="5714673" y="1264850"/>
            <a:chExt cx="2618630" cy="276999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2B3B7D4E-1ED6-C101-F9F2-BC574C92DC3F}"/>
                </a:ext>
              </a:extLst>
            </p:cNvPr>
            <p:cNvCxnSpPr>
              <a:cxnSpLocks/>
            </p:cNvCxnSpPr>
            <p:nvPr/>
          </p:nvCxnSpPr>
          <p:spPr>
            <a:xfrm>
              <a:off x="5714673" y="1404936"/>
              <a:ext cx="2618630" cy="17947"/>
            </a:xfrm>
            <a:prstGeom prst="line">
              <a:avLst/>
            </a:prstGeom>
            <a:ln w="19050">
              <a:solidFill>
                <a:srgbClr val="006557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C5C28DE-3B73-8346-1501-83C31FDA548D}"/>
                </a:ext>
              </a:extLst>
            </p:cNvPr>
            <p:cNvSpPr txBox="1"/>
            <p:nvPr/>
          </p:nvSpPr>
          <p:spPr>
            <a:xfrm>
              <a:off x="6252672" y="1264850"/>
              <a:ext cx="1432252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空中平台（室外）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44DCDB2E-3ABA-7A16-F123-1B55DBFAF51A}"/>
              </a:ext>
            </a:extLst>
          </p:cNvPr>
          <p:cNvGrpSpPr/>
          <p:nvPr/>
        </p:nvGrpSpPr>
        <p:grpSpPr>
          <a:xfrm>
            <a:off x="9015445" y="1264850"/>
            <a:ext cx="2681255" cy="276999"/>
            <a:chOff x="9015445" y="1264850"/>
            <a:chExt cx="2681255" cy="276999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26D185F9-C288-9D25-04C7-9BBC898FE98C}"/>
                </a:ext>
              </a:extLst>
            </p:cNvPr>
            <p:cNvCxnSpPr>
              <a:cxnSpLocks/>
            </p:cNvCxnSpPr>
            <p:nvPr/>
          </p:nvCxnSpPr>
          <p:spPr>
            <a:xfrm>
              <a:off x="9015445" y="1411246"/>
              <a:ext cx="2681255" cy="0"/>
            </a:xfrm>
            <a:prstGeom prst="line">
              <a:avLst/>
            </a:prstGeom>
            <a:ln w="19050">
              <a:solidFill>
                <a:srgbClr val="006557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02D0C73-9B3D-BBD0-BF9C-7619EA3DDDA9}"/>
                </a:ext>
              </a:extLst>
            </p:cNvPr>
            <p:cNvSpPr txBox="1"/>
            <p:nvPr/>
          </p:nvSpPr>
          <p:spPr>
            <a:xfrm>
              <a:off x="9748948" y="1264850"/>
              <a:ext cx="1432252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地面平台（室外）</a:t>
              </a:r>
            </a:p>
          </p:txBody>
        </p:sp>
      </p:grpSp>
      <p:pic>
        <p:nvPicPr>
          <p:cNvPr id="42" name="图片 41">
            <a:extLst>
              <a:ext uri="{FF2B5EF4-FFF2-40B4-BE49-F238E27FC236}">
                <a16:creationId xmlns:a16="http://schemas.microsoft.com/office/drawing/2014/main" id="{74B16BC7-7587-F849-5DA1-F087CDBB49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8719" y="1832430"/>
            <a:ext cx="1177981" cy="10311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8CB33774-3F99-38A2-261B-304323CAB8E0}"/>
              </a:ext>
            </a:extLst>
          </p:cNvPr>
          <p:cNvSpPr txBox="1"/>
          <p:nvPr/>
        </p:nvSpPr>
        <p:spPr>
          <a:xfrm>
            <a:off x="10767499" y="1541849"/>
            <a:ext cx="79860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移动设备</a:t>
            </a:r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7CC0E3DF-4E3A-F448-6C0D-14B81DE3E6AA}"/>
              </a:ext>
            </a:extLst>
          </p:cNvPr>
          <p:cNvSpPr/>
          <p:nvPr/>
        </p:nvSpPr>
        <p:spPr>
          <a:xfrm>
            <a:off x="3423772" y="6229255"/>
            <a:ext cx="2087806" cy="415167"/>
          </a:xfrm>
          <a:prstGeom prst="roundRect">
            <a:avLst>
              <a:gd name="adj" fmla="val 2195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平台选择没有最优解</a:t>
            </a:r>
            <a:r>
              <a:rPr lang="zh-CN" altLang="en-US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BAFBE194-A01F-A6F7-FDA0-F8F3B2937B0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15445" y="1843125"/>
            <a:ext cx="1467006" cy="1012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25" name="文本框 1024">
            <a:extLst>
              <a:ext uri="{FF2B5EF4-FFF2-40B4-BE49-F238E27FC236}">
                <a16:creationId xmlns:a16="http://schemas.microsoft.com/office/drawing/2014/main" id="{EF0A8467-B12D-ED06-74E3-9925AF6CD327}"/>
              </a:ext>
            </a:extLst>
          </p:cNvPr>
          <p:cNvSpPr txBox="1"/>
          <p:nvPr/>
        </p:nvSpPr>
        <p:spPr>
          <a:xfrm>
            <a:off x="9301969" y="1536378"/>
            <a:ext cx="79860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轨道式设备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EE1819B-BC6B-044C-BB52-8FF28896179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5372" y="1831141"/>
            <a:ext cx="1344413" cy="1012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0E0AF0B-DA01-7A63-C295-A0E0DF8564C9}"/>
              </a:ext>
            </a:extLst>
          </p:cNvPr>
          <p:cNvSpPr txBox="1"/>
          <p:nvPr/>
        </p:nvSpPr>
        <p:spPr>
          <a:xfrm>
            <a:off x="3616599" y="1545394"/>
            <a:ext cx="79860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室内无人机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68D3D26-FD42-6491-1E6B-DD657CC82CD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4559" y="1839709"/>
            <a:ext cx="1463342" cy="10095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205743E-A7D9-CF1B-2923-1B4C471E378E}"/>
              </a:ext>
            </a:extLst>
          </p:cNvPr>
          <p:cNvSpPr txBox="1"/>
          <p:nvPr/>
        </p:nvSpPr>
        <p:spPr>
          <a:xfrm>
            <a:off x="4934211" y="1545394"/>
            <a:ext cx="89439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地面移动平台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D5B02B2-DD8C-4218-C82E-83DC1AA35DF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283" y="1841014"/>
            <a:ext cx="1492648" cy="10095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49E56CEB-621B-3BE8-FA32-9331C551083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77965" y="1832430"/>
            <a:ext cx="1141106" cy="10181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BFFCA3E7-6D5F-056B-FE7B-906E6DDA8500}"/>
              </a:ext>
            </a:extLst>
          </p:cNvPr>
          <p:cNvSpPr txBox="1"/>
          <p:nvPr/>
        </p:nvSpPr>
        <p:spPr>
          <a:xfrm>
            <a:off x="6673914" y="1553099"/>
            <a:ext cx="79860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卫星遥感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D02A539-A16E-7EDF-8761-49C60337BE72}"/>
              </a:ext>
            </a:extLst>
          </p:cNvPr>
          <p:cNvSpPr txBox="1"/>
          <p:nvPr/>
        </p:nvSpPr>
        <p:spPr>
          <a:xfrm>
            <a:off x="8087321" y="1554027"/>
            <a:ext cx="6545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无人机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53FB312-C802-7854-EA49-F7D024261289}"/>
              </a:ext>
            </a:extLst>
          </p:cNvPr>
          <p:cNvSpPr txBox="1"/>
          <p:nvPr/>
        </p:nvSpPr>
        <p:spPr>
          <a:xfrm>
            <a:off x="2229562" y="1541849"/>
            <a:ext cx="79860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固定平台</a:t>
            </a: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D6E528C7-3BE7-03B7-E17C-06A633909990}"/>
              </a:ext>
            </a:extLst>
          </p:cNvPr>
          <p:cNvSpPr/>
          <p:nvPr/>
        </p:nvSpPr>
        <p:spPr>
          <a:xfrm>
            <a:off x="5786123" y="6151495"/>
            <a:ext cx="837814" cy="328617"/>
          </a:xfrm>
          <a:prstGeom prst="roundRect">
            <a:avLst>
              <a:gd name="adj" fmla="val 2195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室内平台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D038C4CD-981E-D4BB-A335-BCB074CB1FCD}"/>
              </a:ext>
            </a:extLst>
          </p:cNvPr>
          <p:cNvSpPr txBox="1"/>
          <p:nvPr/>
        </p:nvSpPr>
        <p:spPr>
          <a:xfrm>
            <a:off x="5819755" y="6436838"/>
            <a:ext cx="7705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稳定与可控</a:t>
            </a:r>
          </a:p>
        </p:txBody>
      </p: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C8A4999D-1F5E-2A1D-EA34-D3C17D028580}"/>
              </a:ext>
            </a:extLst>
          </p:cNvPr>
          <p:cNvSpPr/>
          <p:nvPr/>
        </p:nvSpPr>
        <p:spPr>
          <a:xfrm>
            <a:off x="6821118" y="6154144"/>
            <a:ext cx="837814" cy="328617"/>
          </a:xfrm>
          <a:prstGeom prst="roundRect">
            <a:avLst>
              <a:gd name="adj" fmla="val 2195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空中平台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61662D3-A9E9-212C-117B-3BC97EDECA73}"/>
              </a:ext>
            </a:extLst>
          </p:cNvPr>
          <p:cNvSpPr txBox="1"/>
          <p:nvPr/>
        </p:nvSpPr>
        <p:spPr>
          <a:xfrm>
            <a:off x="6854750" y="6439487"/>
            <a:ext cx="7705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覆盖与效率</a:t>
            </a:r>
          </a:p>
        </p:txBody>
      </p:sp>
      <p:sp>
        <p:nvSpPr>
          <p:cNvPr id="53" name="矩形: 圆角 52">
            <a:extLst>
              <a:ext uri="{FF2B5EF4-FFF2-40B4-BE49-F238E27FC236}">
                <a16:creationId xmlns:a16="http://schemas.microsoft.com/office/drawing/2014/main" id="{0FC30F91-8F47-4DC9-776A-55F875BF57CA}"/>
              </a:ext>
            </a:extLst>
          </p:cNvPr>
          <p:cNvSpPr/>
          <p:nvPr/>
        </p:nvSpPr>
        <p:spPr>
          <a:xfrm>
            <a:off x="7889745" y="6145811"/>
            <a:ext cx="837814" cy="328617"/>
          </a:xfrm>
          <a:prstGeom prst="roundRect">
            <a:avLst>
              <a:gd name="adj" fmla="val 2195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地面平台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39256CF-0412-BAF0-3DC8-CD9D68AE1B9E}"/>
              </a:ext>
            </a:extLst>
          </p:cNvPr>
          <p:cNvSpPr txBox="1"/>
          <p:nvPr/>
        </p:nvSpPr>
        <p:spPr>
          <a:xfrm>
            <a:off x="7769748" y="6431154"/>
            <a:ext cx="114498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灵活近距离高精度</a:t>
            </a:r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id="{377F5295-B887-DE81-7926-BCB3FEFB0AB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17069" y="1825826"/>
            <a:ext cx="1431929" cy="1012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D152F123-BC43-81DC-B32D-414E317642A8}"/>
              </a:ext>
            </a:extLst>
          </p:cNvPr>
          <p:cNvSpPr txBox="1"/>
          <p:nvPr/>
        </p:nvSpPr>
        <p:spPr>
          <a:xfrm>
            <a:off x="939874" y="1534632"/>
            <a:ext cx="79860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旋转平台</a:t>
            </a: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349D1AF0-4AC2-3C19-1C44-40048E86AC1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5300" y="1824642"/>
            <a:ext cx="1177981" cy="1014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aphicFrame>
        <p:nvGraphicFramePr>
          <p:cNvPr id="62" name="表格 61">
            <a:extLst>
              <a:ext uri="{FF2B5EF4-FFF2-40B4-BE49-F238E27FC236}">
                <a16:creationId xmlns:a16="http://schemas.microsoft.com/office/drawing/2014/main" id="{873B13B9-2C96-1EBC-9457-43F76082A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452893"/>
              </p:ext>
            </p:extLst>
          </p:nvPr>
        </p:nvGraphicFramePr>
        <p:xfrm>
          <a:off x="361950" y="3211222"/>
          <a:ext cx="11432117" cy="26514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823228">
                  <a:extLst>
                    <a:ext uri="{9D8B030D-6E8A-4147-A177-3AD203B41FA5}">
                      <a16:colId xmlns:a16="http://schemas.microsoft.com/office/drawing/2014/main" val="79139827"/>
                    </a:ext>
                  </a:extLst>
                </a:gridCol>
                <a:gridCol w="2678539">
                  <a:extLst>
                    <a:ext uri="{9D8B030D-6E8A-4147-A177-3AD203B41FA5}">
                      <a16:colId xmlns:a16="http://schemas.microsoft.com/office/drawing/2014/main" val="4178190171"/>
                    </a:ext>
                  </a:extLst>
                </a:gridCol>
                <a:gridCol w="2250883">
                  <a:extLst>
                    <a:ext uri="{9D8B030D-6E8A-4147-A177-3AD203B41FA5}">
                      <a16:colId xmlns:a16="http://schemas.microsoft.com/office/drawing/2014/main" val="749418580"/>
                    </a:ext>
                  </a:extLst>
                </a:gridCol>
                <a:gridCol w="2250883">
                  <a:extLst>
                    <a:ext uri="{9D8B030D-6E8A-4147-A177-3AD203B41FA5}">
                      <a16:colId xmlns:a16="http://schemas.microsoft.com/office/drawing/2014/main" val="46544788"/>
                    </a:ext>
                  </a:extLst>
                </a:gridCol>
                <a:gridCol w="2428584">
                  <a:extLst>
                    <a:ext uri="{9D8B030D-6E8A-4147-A177-3AD203B41FA5}">
                      <a16:colId xmlns:a16="http://schemas.microsoft.com/office/drawing/2014/main" val="2834993851"/>
                    </a:ext>
                  </a:extLst>
                </a:gridCol>
              </a:tblGrid>
              <a:tr h="229449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b="1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场景类别</a:t>
                      </a:r>
                      <a:endParaRPr lang="zh-CN" altLang="en-US" sz="1000" dirty="0">
                        <a:solidFill>
                          <a:srgbClr val="1F1F1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b="1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采集平台</a:t>
                      </a:r>
                      <a:endParaRPr lang="zh-CN" altLang="en-US" sz="1000" dirty="0">
                        <a:solidFill>
                          <a:srgbClr val="1F1F1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b="1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采集方式</a:t>
                      </a:r>
                      <a:endParaRPr lang="zh-CN" altLang="en-US" sz="1000" dirty="0">
                        <a:solidFill>
                          <a:srgbClr val="1F1F1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b="1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优势</a:t>
                      </a:r>
                      <a:endParaRPr lang="zh-CN" altLang="en-US" sz="1000" dirty="0">
                        <a:solidFill>
                          <a:srgbClr val="1F1F1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b="1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局限</a:t>
                      </a:r>
                      <a:endParaRPr lang="zh-CN" altLang="en-US" sz="1000" dirty="0">
                        <a:solidFill>
                          <a:srgbClr val="1F1F1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990" marR="63990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351944"/>
                  </a:ext>
                </a:extLst>
              </a:tr>
              <a:tr h="229449">
                <a:tc rowSpan="4"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b="1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室内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实验室 </a:t>
                      </a:r>
                      <a:r>
                        <a:rPr lang="en-US" altLang="zh-CN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 </a:t>
                      </a: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旋转相机采集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单相机多角度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灵活、范围广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成本较高，技术复杂</a:t>
                      </a:r>
                    </a:p>
                  </a:txBody>
                  <a:tcPr marL="63990" marR="63990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161724"/>
                  </a:ext>
                </a:extLst>
              </a:tr>
              <a:tr h="2294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实验室 </a:t>
                      </a:r>
                      <a:r>
                        <a:rPr lang="en-US" altLang="zh-CN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 </a:t>
                      </a: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固定相机系统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多相机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成本低、视场稳定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范围有限，灵活性不足</a:t>
                      </a:r>
                    </a:p>
                  </a:txBody>
                  <a:tcPr marL="63990" marR="63990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27400"/>
                  </a:ext>
                </a:extLst>
              </a:tr>
              <a:tr h="2294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温室 </a:t>
                      </a:r>
                      <a:r>
                        <a:rPr lang="en-US" altLang="zh-CN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 </a:t>
                      </a: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低空无人机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低空航拍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灵活、部署方便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载荷与续航受限</a:t>
                      </a:r>
                    </a:p>
                  </a:txBody>
                  <a:tcPr marL="63990" marR="63990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860088"/>
                  </a:ext>
                </a:extLst>
              </a:tr>
              <a:tr h="229449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温室 </a:t>
                      </a:r>
                      <a:r>
                        <a:rPr lang="en-US" altLang="zh-CN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 </a:t>
                      </a: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地面移动平台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移动多角度采集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稳定，适合结构化环境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受通道宽度与电池限制</a:t>
                      </a:r>
                    </a:p>
                  </a:txBody>
                  <a:tcPr marL="63990" marR="63990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94212"/>
                  </a:ext>
                </a:extLst>
              </a:tr>
              <a:tr h="229449">
                <a:tc rowSpan="2"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b="1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室外空中平台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卫星遥感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轨道多光谱遥感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范围广、多尺度、多时相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成本高，受天气影响，处理复杂</a:t>
                      </a:r>
                    </a:p>
                  </a:txBody>
                  <a:tcPr marL="63990" marR="63990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953859"/>
                  </a:ext>
                </a:extLst>
              </a:tr>
              <a:tr h="229449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高空无人机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大范围航拍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灵活、覆盖广、速度快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载荷低、续航有限、易受天气影响</a:t>
                      </a:r>
                    </a:p>
                  </a:txBody>
                  <a:tcPr marL="63990" marR="63990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612787"/>
                  </a:ext>
                </a:extLst>
              </a:tr>
              <a:tr h="229449">
                <a:tc rowSpan="2"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b="1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室外地面平台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轨道式设备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沿固定轨道线性扫描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稳定、规则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便携性差，适应性弱</a:t>
                      </a:r>
                    </a:p>
                  </a:txBody>
                  <a:tcPr marL="63990" marR="63990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675391"/>
                  </a:ext>
                </a:extLst>
              </a:tr>
              <a:tr h="229449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5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移动设备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地面移动多角度成像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灵活、多角度</a:t>
                      </a:r>
                    </a:p>
                  </a:txBody>
                  <a:tcPr marL="63990" marR="53325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zh-CN" altLang="en-US" sz="1000" dirty="0">
                          <a:solidFill>
                            <a:srgbClr val="1F1F1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续航与覆盖范围受限</a:t>
                      </a:r>
                    </a:p>
                  </a:txBody>
                  <a:tcPr marL="63990" marR="63990" marT="71100" marB="711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328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6695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42F70-19C6-5B03-B034-A9E4FB7DE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17B0D5EF-7E43-E119-70AB-695D90A22B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879856"/>
            <a:ext cx="12192000" cy="5530088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175D8878-4C05-2E91-F438-A4D1AD87E76E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B3934D8-7BB9-C027-7CB6-5DF1C8422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8CDD6C7D-112A-6140-0BD1-E23DBA7711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0" name="Text">
            <a:extLst>
              <a:ext uri="{FF2B5EF4-FFF2-40B4-BE49-F238E27FC236}">
                <a16:creationId xmlns:a16="http://schemas.microsoft.com/office/drawing/2014/main" id="{DF9F8FE4-C11F-F8C7-38C2-803230296520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无人机平台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0E78D4C-0CFD-068E-E88B-A2032084CEB3}"/>
              </a:ext>
            </a:extLst>
          </p:cNvPr>
          <p:cNvSpPr txBox="1"/>
          <p:nvPr/>
        </p:nvSpPr>
        <p:spPr>
          <a:xfrm>
            <a:off x="749300" y="197365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 algn="ctr"/>
            <a:r>
              <a:rPr lang="zh-CN" altLang="zh-CN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基于超分辨率重建和深度学习的</a:t>
            </a:r>
            <a:r>
              <a:rPr lang="zh-CN" altLang="en-US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亳菊</a:t>
            </a:r>
            <a:r>
              <a:rPr lang="zh-CN" altLang="zh-CN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计数系统</a:t>
            </a:r>
            <a:r>
              <a:rPr lang="zh-CN" altLang="en-US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</a:t>
            </a:r>
            <a:endParaRPr lang="zh-CN" altLang="zh-CN" sz="1400" b="1" kern="100" dirty="0">
              <a:solidFill>
                <a:srgbClr val="006557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4679C4D-FDBD-3395-F5C1-17F85A84081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50" y="879856"/>
            <a:ext cx="8547100" cy="390133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DE42AEF-1E49-AFDE-09AB-516F63E083ED}"/>
              </a:ext>
            </a:extLst>
          </p:cNvPr>
          <p:cNvSpPr txBox="1"/>
          <p:nvPr/>
        </p:nvSpPr>
        <p:spPr>
          <a:xfrm>
            <a:off x="0" y="6585939"/>
            <a:ext cx="1231911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/>
              <a:t>[2] ZANG S Y, SHU L, HAN R, YANG X, CIELNIAK G, ZHANG F Y. Visual‑Based Flower Counting: Techniques and Applications[J/OL]. IEEE/CAA Journal of </a:t>
            </a:r>
            <a:r>
              <a:rPr lang="en-US" altLang="zh-CN" sz="1050" dirty="0" err="1"/>
              <a:t>Automatica</a:t>
            </a:r>
            <a:r>
              <a:rPr lang="en-US" altLang="zh-CN" sz="1050" dirty="0"/>
              <a:t> Sinica, 2026. DOI: 10.1109/JAS.2026.126050.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9653016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341DB-0A92-B68E-7120-4F8AEEF3F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7C4CC894-DD09-64CD-0C99-E8965DB286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2112" y="4843541"/>
            <a:ext cx="1553182" cy="1703608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090CAC49-DF25-7B24-71C0-4A0A92E883BC}"/>
              </a:ext>
            </a:extLst>
          </p:cNvPr>
          <p:cNvSpPr/>
          <p:nvPr/>
        </p:nvSpPr>
        <p:spPr>
          <a:xfrm>
            <a:off x="8116255" y="2930924"/>
            <a:ext cx="3817593" cy="3609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E2546E0-0598-8F3B-216C-FDD7AB18CB2D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E008756-9954-BDD6-7645-CDBDA5E48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4BF9875-0C24-EF7D-E9D9-9390751847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0" name="Text">
            <a:extLst>
              <a:ext uri="{FF2B5EF4-FFF2-40B4-BE49-F238E27FC236}">
                <a16:creationId xmlns:a16="http://schemas.microsoft.com/office/drawing/2014/main" id="{9169A0D4-5B93-2AC0-8A5B-26D8C8765756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无人机平台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A370656-D71B-808C-55C5-918EB2747518}"/>
              </a:ext>
            </a:extLst>
          </p:cNvPr>
          <p:cNvSpPr txBox="1"/>
          <p:nvPr/>
        </p:nvSpPr>
        <p:spPr>
          <a:xfrm>
            <a:off x="749300" y="197365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 algn="ctr"/>
            <a:r>
              <a:rPr lang="zh-CN" altLang="zh-CN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基于超分辨率重建和深度学习的</a:t>
            </a:r>
            <a:r>
              <a:rPr lang="zh-CN" altLang="en-US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亳菊</a:t>
            </a:r>
            <a:r>
              <a:rPr lang="zh-CN" altLang="zh-CN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计数系统</a:t>
            </a:r>
            <a:r>
              <a:rPr lang="zh-CN" altLang="en-US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</a:t>
            </a:r>
            <a:endParaRPr lang="zh-CN" altLang="zh-CN" sz="1400" b="1" kern="100" dirty="0">
              <a:solidFill>
                <a:srgbClr val="006557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7CCBC1-9276-5A40-6DDF-C21DB61F871E}"/>
              </a:ext>
            </a:extLst>
          </p:cNvPr>
          <p:cNvGrpSpPr/>
          <p:nvPr/>
        </p:nvGrpSpPr>
        <p:grpSpPr>
          <a:xfrm>
            <a:off x="223205" y="1002504"/>
            <a:ext cx="7742080" cy="5544637"/>
            <a:chOff x="374650" y="1391776"/>
            <a:chExt cx="6918514" cy="452007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5E83A9B-B44C-B650-6CA7-3C9C95EED2A8}"/>
                </a:ext>
              </a:extLst>
            </p:cNvPr>
            <p:cNvSpPr/>
            <p:nvPr/>
          </p:nvSpPr>
          <p:spPr>
            <a:xfrm>
              <a:off x="374650" y="1576442"/>
              <a:ext cx="6918514" cy="433540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8DE6D30-5BB8-2098-D8F8-80C0E7762B3C}"/>
                </a:ext>
              </a:extLst>
            </p:cNvPr>
            <p:cNvSpPr txBox="1"/>
            <p:nvPr/>
          </p:nvSpPr>
          <p:spPr>
            <a:xfrm>
              <a:off x="2333604" y="1391776"/>
              <a:ext cx="2968406" cy="3010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zh-CN" altLang="en-US" sz="1800" b="1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超分辨率重建</a:t>
              </a:r>
              <a:r>
                <a:rPr lang="en-US" altLang="zh-CN" sz="1800" b="1" kern="100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仿宋" panose="02010609060101010101" pitchFamily="49" charset="-122"/>
                </a:rPr>
                <a:t>SwinIR</a:t>
              </a:r>
              <a:r>
                <a:rPr lang="zh-CN" altLang="en-US" sz="1800" b="1" kern="100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仿宋" panose="02010609060101010101" pitchFamily="49" charset="-122"/>
                </a:rPr>
                <a:t>模型改进</a:t>
              </a:r>
              <a:endParaRPr lang="zh-CN" altLang="en-US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332EFE27-96C3-679C-3D14-D42EE3154540}"/>
              </a:ext>
            </a:extLst>
          </p:cNvPr>
          <p:cNvSpPr/>
          <p:nvPr/>
        </p:nvSpPr>
        <p:spPr>
          <a:xfrm>
            <a:off x="8116254" y="1187172"/>
            <a:ext cx="3817593" cy="139971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FED72F6-B322-F19D-9BDF-ACD90BA2BDBE}"/>
              </a:ext>
            </a:extLst>
          </p:cNvPr>
          <p:cNvSpPr txBox="1"/>
          <p:nvPr/>
        </p:nvSpPr>
        <p:spPr>
          <a:xfrm>
            <a:off x="9450374" y="1002505"/>
            <a:ext cx="114935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kern="100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消融实验</a:t>
            </a:r>
            <a:endParaRPr lang="zh-CN" altLang="en-US" b="1" kern="100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4EDDED5-5D0E-B3C6-31EB-5C896AE5897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88918" y="1429829"/>
            <a:ext cx="3672261" cy="106994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A7B10EC-7977-0CE5-7694-B6348D211F9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97460" y="3102688"/>
            <a:ext cx="1537834" cy="1746909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01D943F0-EA0A-FDEC-AFB9-B7FBE202766B}"/>
              </a:ext>
            </a:extLst>
          </p:cNvPr>
          <p:cNvSpPr txBox="1"/>
          <p:nvPr/>
        </p:nvSpPr>
        <p:spPr>
          <a:xfrm>
            <a:off x="9450374" y="2746484"/>
            <a:ext cx="114935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kern="100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重建效果</a:t>
            </a:r>
            <a:endParaRPr lang="zh-CN" altLang="en-US" b="1" kern="100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B5CB5ABD-801E-35E8-0575-CDE07C6D6BA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62862" y="3089560"/>
            <a:ext cx="1543418" cy="174690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26899E8-5F63-6FEB-2DA9-BEDB1416261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01151" y="4836469"/>
            <a:ext cx="1537834" cy="1703608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3E3271D7-9DDC-AECE-B691-FF2621BA81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036" y="1583581"/>
            <a:ext cx="7458417" cy="1003309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F6D2D227-9B0C-CAC3-52F9-D35C2E8FCC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10310" y="2637170"/>
            <a:ext cx="3313144" cy="581622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0A3391B6-4DDD-128A-DD3D-145F21D1763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27413"/>
          <a:stretch>
            <a:fillRect/>
          </a:stretch>
        </p:blipFill>
        <p:spPr>
          <a:xfrm>
            <a:off x="535082" y="3567715"/>
            <a:ext cx="3399887" cy="893539"/>
          </a:xfrm>
          <a:prstGeom prst="rect">
            <a:avLst/>
          </a:prstGeom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A19603C8-C35D-3B56-1B2C-C1B3272F9456}"/>
              </a:ext>
            </a:extLst>
          </p:cNvPr>
          <p:cNvSpPr txBox="1"/>
          <p:nvPr/>
        </p:nvSpPr>
        <p:spPr>
          <a:xfrm>
            <a:off x="223204" y="3033780"/>
            <a:ext cx="140563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sym typeface="仿宋" panose="02010609060101010101" pitchFamily="49" charset="-122"/>
              </a:rPr>
              <a:t>a)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sym typeface="仿宋" panose="02010609060101010101" pitchFamily="49" charset="-122"/>
              </a:rPr>
              <a:t>多尺度特征融合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1EE8D8CD-B8A8-D555-C50A-FBFFD1BF39E1}"/>
              </a:ext>
            </a:extLst>
          </p:cNvPr>
          <p:cNvSpPr txBox="1"/>
          <p:nvPr/>
        </p:nvSpPr>
        <p:spPr>
          <a:xfrm>
            <a:off x="190500" y="4612389"/>
            <a:ext cx="22744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sym typeface="仿宋" panose="02010609060101010101" pitchFamily="49" charset="-122"/>
              </a:rPr>
              <a:t>b)Swin Transformer Layer(STL)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4345FD06-9272-545F-55BC-54BABC89F4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68283" y="3811276"/>
            <a:ext cx="3320404" cy="642409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3E674AD6-B938-95FD-AA49-4CE6021B630B}"/>
              </a:ext>
            </a:extLst>
          </p:cNvPr>
          <p:cNvSpPr txBox="1"/>
          <p:nvPr/>
        </p:nvSpPr>
        <p:spPr>
          <a:xfrm>
            <a:off x="247939" y="6283743"/>
            <a:ext cx="157323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rgbClr val="006557"/>
              </a:buClr>
              <a:buNone/>
            </a:pP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sym typeface="仿宋" panose="02010609060101010101" pitchFamily="49" charset="-122"/>
              </a:rPr>
              <a:t>c)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sym typeface="仿宋" panose="02010609060101010101" pitchFamily="49" charset="-122"/>
              </a:rPr>
              <a:t>分阶段感知的混合损失</a:t>
            </a:r>
            <a:endParaRPr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  <a:sym typeface="仿宋" panose="02010609060101010101" pitchFamily="49" charset="-122"/>
            </a:endParaRPr>
          </a:p>
        </p:txBody>
      </p:sp>
      <p:graphicFrame>
        <p:nvGraphicFramePr>
          <p:cNvPr id="53" name="对象 52">
            <a:extLst>
              <a:ext uri="{FF2B5EF4-FFF2-40B4-BE49-F238E27FC236}">
                <a16:creationId xmlns:a16="http://schemas.microsoft.com/office/drawing/2014/main" id="{7C37BE78-565F-85E1-641D-4DF79D9679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626673"/>
              </p:ext>
            </p:extLst>
          </p:nvPr>
        </p:nvGraphicFramePr>
        <p:xfrm>
          <a:off x="360902" y="4986250"/>
          <a:ext cx="3748248" cy="32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8939827" imgH="783388" progId="Equation.DSMT4">
                  <p:embed/>
                </p:oleObj>
              </mc:Choice>
              <mc:Fallback>
                <p:oleObj name="Equation" r:id="rId13" imgW="8939827" imgH="783388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EFE412CD-34E7-9459-EB79-B080A319D9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0902" y="4986250"/>
                        <a:ext cx="3748248" cy="32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对象 53">
            <a:extLst>
              <a:ext uri="{FF2B5EF4-FFF2-40B4-BE49-F238E27FC236}">
                <a16:creationId xmlns:a16="http://schemas.microsoft.com/office/drawing/2014/main" id="{2AD1972C-3530-4519-24FD-9C89E72FD3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865212"/>
              </p:ext>
            </p:extLst>
          </p:nvPr>
        </p:nvGraphicFramePr>
        <p:xfrm>
          <a:off x="378720" y="5384065"/>
          <a:ext cx="362380" cy="253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53800" imgH="177480" progId="Equation.DSMT4">
                  <p:embed/>
                </p:oleObj>
              </mc:Choice>
              <mc:Fallback>
                <p:oleObj name="Equation" r:id="rId15" imgW="253800" imgH="177480" progId="Equation.DSMT4">
                  <p:embed/>
                  <p:pic>
                    <p:nvPicPr>
                      <p:cNvPr id="12" name="对象 11">
                        <a:extLst>
                          <a:ext uri="{FF2B5EF4-FFF2-40B4-BE49-F238E27FC236}">
                            <a16:creationId xmlns:a16="http://schemas.microsoft.com/office/drawing/2014/main" id="{EBC41AA3-B3DE-1794-4B92-6BD57BB43B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78720" y="5384065"/>
                        <a:ext cx="362380" cy="253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内容占位符 2">
            <a:extLst>
              <a:ext uri="{FF2B5EF4-FFF2-40B4-BE49-F238E27FC236}">
                <a16:creationId xmlns:a16="http://schemas.microsoft.com/office/drawing/2014/main" id="{B6F8E0BC-6C8A-2B5E-57FF-A63342C16271}"/>
              </a:ext>
            </a:extLst>
          </p:cNvPr>
          <p:cNvSpPr>
            <a:spLocks noGrp="1"/>
          </p:cNvSpPr>
          <p:nvPr/>
        </p:nvSpPr>
        <p:spPr>
          <a:xfrm>
            <a:off x="817258" y="5413764"/>
            <a:ext cx="1332773" cy="100908"/>
          </a:xfrm>
          <a:prstGeom prst="rect">
            <a:avLst/>
          </a:prstGeom>
          <a:solidFill>
            <a:srgbClr val="FFFFFF"/>
          </a:solidFill>
          <a:ln w="9525">
            <a:noFill/>
            <a:miter/>
          </a:ln>
        </p:spPr>
        <p:txBody>
          <a:bodyPr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6557"/>
              </a:buClr>
              <a:buNone/>
            </a:pPr>
            <a:r>
              <a:rPr lang="zh-CN" altLang="en-US" sz="1100" b="1" dirty="0">
                <a:latin typeface="+mj-lt"/>
                <a:ea typeface="宋体" panose="02010600030101010101" pitchFamily="2" charset="-122"/>
                <a:sym typeface="仿宋" panose="02010609060101010101" pitchFamily="49" charset="-122"/>
              </a:rPr>
              <a:t>基本图像重建质量</a:t>
            </a:r>
            <a:endParaRPr lang="en-US" altLang="zh-CN" sz="1100" b="1" dirty="0">
              <a:latin typeface="+mj-lt"/>
              <a:ea typeface="宋体" panose="02010600030101010101" pitchFamily="2" charset="-122"/>
              <a:sym typeface="仿宋" panose="02010609060101010101" pitchFamily="49" charset="-122"/>
            </a:endParaRPr>
          </a:p>
        </p:txBody>
      </p:sp>
      <p:graphicFrame>
        <p:nvGraphicFramePr>
          <p:cNvPr id="56" name="对象 55">
            <a:extLst>
              <a:ext uri="{FF2B5EF4-FFF2-40B4-BE49-F238E27FC236}">
                <a16:creationId xmlns:a16="http://schemas.microsoft.com/office/drawing/2014/main" id="{49FBCEA2-8E06-4678-3E01-F7158850A8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2100079"/>
              </p:ext>
            </p:extLst>
          </p:nvPr>
        </p:nvGraphicFramePr>
        <p:xfrm>
          <a:off x="366554" y="5667175"/>
          <a:ext cx="707161" cy="271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95000" imgH="190440" progId="Equation.DSMT4">
                  <p:embed/>
                </p:oleObj>
              </mc:Choice>
              <mc:Fallback>
                <p:oleObj name="Equation" r:id="rId17" imgW="495000" imgH="190440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6C906865-F91E-15A1-78C3-A3BC2FA452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66554" y="5667175"/>
                        <a:ext cx="707161" cy="271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内容占位符 2">
            <a:extLst>
              <a:ext uri="{FF2B5EF4-FFF2-40B4-BE49-F238E27FC236}">
                <a16:creationId xmlns:a16="http://schemas.microsoft.com/office/drawing/2014/main" id="{F7CB28A2-24CD-1354-7856-E1374E47D1F7}"/>
              </a:ext>
            </a:extLst>
          </p:cNvPr>
          <p:cNvSpPr>
            <a:spLocks noGrp="1"/>
          </p:cNvSpPr>
          <p:nvPr/>
        </p:nvSpPr>
        <p:spPr>
          <a:xfrm>
            <a:off x="1015824" y="5688273"/>
            <a:ext cx="1596579" cy="100908"/>
          </a:xfrm>
          <a:prstGeom prst="rect">
            <a:avLst/>
          </a:prstGeom>
          <a:solidFill>
            <a:srgbClr val="FFFFFF"/>
          </a:solidFill>
          <a:ln w="9525">
            <a:noFill/>
            <a:miter/>
          </a:ln>
        </p:spPr>
        <p:txBody>
          <a:bodyPr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6557"/>
              </a:buClr>
              <a:buNone/>
            </a:pPr>
            <a:r>
              <a:rPr lang="zh-CN" altLang="en-US" sz="1100" b="1" dirty="0">
                <a:latin typeface="+mj-lt"/>
                <a:ea typeface="宋体" panose="02010600030101010101" pitchFamily="2" charset="-122"/>
                <a:sym typeface="仿宋" panose="02010609060101010101" pitchFamily="49" charset="-122"/>
              </a:rPr>
              <a:t>增强边缘和纹理细节</a:t>
            </a:r>
            <a:endParaRPr lang="en-US" altLang="zh-CN" sz="1100" b="1" dirty="0">
              <a:latin typeface="+mj-lt"/>
              <a:ea typeface="宋体" panose="02010600030101010101" pitchFamily="2" charset="-122"/>
              <a:sym typeface="仿宋" panose="02010609060101010101" pitchFamily="49" charset="-122"/>
            </a:endParaRPr>
          </a:p>
        </p:txBody>
      </p:sp>
      <p:graphicFrame>
        <p:nvGraphicFramePr>
          <p:cNvPr id="58" name="对象 57">
            <a:extLst>
              <a:ext uri="{FF2B5EF4-FFF2-40B4-BE49-F238E27FC236}">
                <a16:creationId xmlns:a16="http://schemas.microsoft.com/office/drawing/2014/main" id="{92FA327F-9DDD-E5B8-D87B-9E1D874679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469299"/>
              </p:ext>
            </p:extLst>
          </p:nvPr>
        </p:nvGraphicFramePr>
        <p:xfrm>
          <a:off x="360902" y="5909345"/>
          <a:ext cx="815155" cy="271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571320" imgH="190440" progId="Equation.DSMT4">
                  <p:embed/>
                </p:oleObj>
              </mc:Choice>
              <mc:Fallback>
                <p:oleObj name="Equation" r:id="rId19" imgW="571320" imgH="190440" progId="Equation.DSMT4">
                  <p:embed/>
                  <p:pic>
                    <p:nvPicPr>
                      <p:cNvPr id="16" name="对象 15">
                        <a:extLst>
                          <a:ext uri="{FF2B5EF4-FFF2-40B4-BE49-F238E27FC236}">
                            <a16:creationId xmlns:a16="http://schemas.microsoft.com/office/drawing/2014/main" id="{239609C8-B020-82E3-C9B7-BD7F3CE663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60902" y="5909345"/>
                        <a:ext cx="815155" cy="271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内容占位符 2">
            <a:extLst>
              <a:ext uri="{FF2B5EF4-FFF2-40B4-BE49-F238E27FC236}">
                <a16:creationId xmlns:a16="http://schemas.microsoft.com/office/drawing/2014/main" id="{328A36BD-00F9-B8F0-E775-959B68A75412}"/>
              </a:ext>
            </a:extLst>
          </p:cNvPr>
          <p:cNvSpPr>
            <a:spLocks noGrp="1"/>
          </p:cNvSpPr>
          <p:nvPr/>
        </p:nvSpPr>
        <p:spPr>
          <a:xfrm>
            <a:off x="1224685" y="5931241"/>
            <a:ext cx="1708812" cy="210442"/>
          </a:xfrm>
          <a:prstGeom prst="rect">
            <a:avLst/>
          </a:prstGeom>
          <a:solidFill>
            <a:srgbClr val="FFFFFF"/>
          </a:solidFill>
          <a:ln w="9525">
            <a:noFill/>
            <a:miter/>
          </a:ln>
        </p:spPr>
        <p:txBody>
          <a:bodyPr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6557"/>
              </a:buClr>
              <a:buNone/>
            </a:pPr>
            <a:r>
              <a:rPr lang="zh-CN" altLang="en-US" sz="1100" b="1" dirty="0">
                <a:latin typeface="+mj-lt"/>
                <a:ea typeface="宋体" panose="02010600030101010101" pitchFamily="2" charset="-122"/>
                <a:sym typeface="仿宋" panose="02010609060101010101" pitchFamily="49" charset="-122"/>
              </a:rPr>
              <a:t>提升视觉质量和真实感</a:t>
            </a:r>
            <a:endParaRPr lang="en-US" altLang="zh-CN" sz="1100" b="1" dirty="0">
              <a:latin typeface="+mj-lt"/>
              <a:ea typeface="宋体" panose="02010600030101010101" pitchFamily="2" charset="-122"/>
              <a:sym typeface="仿宋" panose="02010609060101010101" pitchFamily="49" charset="-122"/>
            </a:endParaRPr>
          </a:p>
        </p:txBody>
      </p:sp>
      <p:pic>
        <p:nvPicPr>
          <p:cNvPr id="60" name="图片 59">
            <a:extLst>
              <a:ext uri="{FF2B5EF4-FFF2-40B4-BE49-F238E27FC236}">
                <a16:creationId xmlns:a16="http://schemas.microsoft.com/office/drawing/2014/main" id="{61D3EDA8-7CF1-C059-E0BA-94905CBE3732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75235" y="4858610"/>
            <a:ext cx="3383293" cy="820330"/>
          </a:xfrm>
          <a:prstGeom prst="rect">
            <a:avLst/>
          </a:prstGeom>
        </p:spPr>
      </p:pic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820754BF-D2F3-7F74-5AE5-7CFFE2EB2550}"/>
              </a:ext>
            </a:extLst>
          </p:cNvPr>
          <p:cNvCxnSpPr/>
          <p:nvPr/>
        </p:nvCxnSpPr>
        <p:spPr>
          <a:xfrm>
            <a:off x="223205" y="3313943"/>
            <a:ext cx="7742080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AD432C83-A811-7CC5-65FF-F26E7356D468}"/>
              </a:ext>
            </a:extLst>
          </p:cNvPr>
          <p:cNvCxnSpPr/>
          <p:nvPr/>
        </p:nvCxnSpPr>
        <p:spPr>
          <a:xfrm>
            <a:off x="223204" y="4901525"/>
            <a:ext cx="7742080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93F45B11-0150-9AB9-DA1E-8E1014C53BFC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0310" y="5542339"/>
            <a:ext cx="3299681" cy="95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11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02269-8E79-EA80-DB62-19B5FF920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B3F4623-6E02-5F58-80EF-F56C0FF9FEAC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EEB9A52-5525-B871-75AC-DB4E668B0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2F85D341-2CA0-C964-F968-E0B3C05749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0" name="Text">
            <a:extLst>
              <a:ext uri="{FF2B5EF4-FFF2-40B4-BE49-F238E27FC236}">
                <a16:creationId xmlns:a16="http://schemas.microsoft.com/office/drawing/2014/main" id="{1542093E-1200-018A-447F-0575C09C657B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无人机平台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F463E9C-109B-927F-EF20-6E600DDBF640}"/>
              </a:ext>
            </a:extLst>
          </p:cNvPr>
          <p:cNvSpPr txBox="1"/>
          <p:nvPr/>
        </p:nvSpPr>
        <p:spPr>
          <a:xfrm>
            <a:off x="749300" y="197365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 algn="ctr"/>
            <a:r>
              <a:rPr lang="zh-CN" altLang="zh-CN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基于超分辨率重建和深度学习的</a:t>
            </a:r>
            <a:r>
              <a:rPr lang="zh-CN" altLang="en-US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亳菊</a:t>
            </a:r>
            <a:r>
              <a:rPr lang="zh-CN" altLang="zh-CN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计数系统</a:t>
            </a:r>
            <a:r>
              <a:rPr lang="zh-CN" altLang="en-US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</a:t>
            </a:r>
            <a:endParaRPr lang="zh-CN" altLang="zh-CN" sz="1400" b="1" kern="100" dirty="0">
              <a:solidFill>
                <a:srgbClr val="006557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70BB971-B61D-E31D-290B-5E1A605BBA2C}"/>
              </a:ext>
            </a:extLst>
          </p:cNvPr>
          <p:cNvGrpSpPr/>
          <p:nvPr/>
        </p:nvGrpSpPr>
        <p:grpSpPr>
          <a:xfrm>
            <a:off x="251460" y="850756"/>
            <a:ext cx="7766050" cy="5468348"/>
            <a:chOff x="374650" y="1391776"/>
            <a:chExt cx="7766050" cy="546834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1F7115D-F5BB-FDEC-F0EB-429194B6C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793" y="1887859"/>
              <a:ext cx="7515761" cy="3944683"/>
            </a:xfrm>
            <a:prstGeom prst="rect">
              <a:avLst/>
            </a:prstGeom>
            <a:ln w="6350">
              <a:solidFill>
                <a:schemeClr val="tx1"/>
              </a:solidFill>
              <a:prstDash val="lgDash"/>
            </a:ln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51DAB9A-2578-4EAA-943A-FC35AFAA1CBB}"/>
                </a:ext>
              </a:extLst>
            </p:cNvPr>
            <p:cNvSpPr/>
            <p:nvPr/>
          </p:nvSpPr>
          <p:spPr>
            <a:xfrm>
              <a:off x="374650" y="1576441"/>
              <a:ext cx="7766050" cy="5283683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F189784-C59C-D396-EDEF-77C4D8DDC6E4}"/>
                </a:ext>
              </a:extLst>
            </p:cNvPr>
            <p:cNvSpPr txBox="1"/>
            <p:nvPr/>
          </p:nvSpPr>
          <p:spPr>
            <a:xfrm>
              <a:off x="2400300" y="1391776"/>
              <a:ext cx="3251200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noFill/>
              <a:prstDash val="solid"/>
            </a:ln>
          </p:spPr>
          <p:txBody>
            <a:bodyPr wrap="square">
              <a:spAutoFit/>
            </a:bodyPr>
            <a:lstStyle/>
            <a:p>
              <a:r>
                <a:rPr lang="zh-CN" altLang="en-US" sz="1800" b="1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密度模型计数</a:t>
              </a:r>
              <a:r>
                <a:rPr lang="en-US" altLang="zh-CN" sz="1800" b="1" kern="100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仿宋" panose="02010609060101010101" pitchFamily="49" charset="-122"/>
                </a:rPr>
                <a:t>DSNet</a:t>
              </a:r>
              <a:r>
                <a:rPr lang="zh-CN" altLang="en-US" sz="1800" b="1" kern="100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仿宋" panose="02010609060101010101" pitchFamily="49" charset="-122"/>
                </a:rPr>
                <a:t>改进模型</a:t>
              </a:r>
              <a:endParaRPr lang="zh-CN" altLang="en-US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51BE8483-CC6B-A54E-8CB6-E7E0951FEA8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161" y="1324548"/>
            <a:ext cx="3938243" cy="136725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8C99DE01-96F5-CE66-0606-EDD94442F265}"/>
              </a:ext>
            </a:extLst>
          </p:cNvPr>
          <p:cNvSpPr/>
          <p:nvPr/>
        </p:nvSpPr>
        <p:spPr>
          <a:xfrm>
            <a:off x="8138161" y="1035422"/>
            <a:ext cx="3817593" cy="1656373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1DAE4CC-5D32-47F3-C59B-26A958EA115F}"/>
              </a:ext>
            </a:extLst>
          </p:cNvPr>
          <p:cNvSpPr txBox="1"/>
          <p:nvPr/>
        </p:nvSpPr>
        <p:spPr>
          <a:xfrm>
            <a:off x="9472281" y="850756"/>
            <a:ext cx="114935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kern="100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消融实验</a:t>
            </a:r>
            <a:endParaRPr lang="zh-CN" altLang="en-US" b="1" kern="100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9945879-8C57-8A80-2112-A374AD5B436A}"/>
              </a:ext>
            </a:extLst>
          </p:cNvPr>
          <p:cNvGrpSpPr/>
          <p:nvPr/>
        </p:nvGrpSpPr>
        <p:grpSpPr>
          <a:xfrm>
            <a:off x="8379344" y="3223260"/>
            <a:ext cx="3455875" cy="2045971"/>
            <a:chOff x="8478036" y="4564126"/>
            <a:chExt cx="3268599" cy="2022828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4771BC3-7E8D-1EBA-BF95-7058D7BEA95D}"/>
                </a:ext>
              </a:extLst>
            </p:cNvPr>
            <p:cNvSpPr txBox="1"/>
            <p:nvPr/>
          </p:nvSpPr>
          <p:spPr>
            <a:xfrm>
              <a:off x="8521257" y="5282059"/>
              <a:ext cx="5296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kern="100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(a)</a:t>
              </a:r>
              <a:r>
                <a:rPr lang="zh-CN" altLang="en-US" sz="8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原图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B548416-EB7D-4CC1-C473-DC820F8907AF}"/>
                </a:ext>
              </a:extLst>
            </p:cNvPr>
            <p:cNvSpPr txBox="1"/>
            <p:nvPr/>
          </p:nvSpPr>
          <p:spPr>
            <a:xfrm>
              <a:off x="9350101" y="5219970"/>
              <a:ext cx="6523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kern="100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(b)</a:t>
              </a:r>
              <a:r>
                <a:rPr lang="zh-CN" altLang="en-US" sz="8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真实图</a:t>
              </a:r>
              <a:r>
                <a:rPr lang="en-US" altLang="zh-CN" sz="8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,</a:t>
              </a:r>
              <a:r>
                <a:rPr lang="zh-CN" altLang="en-US" sz="8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实际值</a:t>
              </a:r>
              <a:r>
                <a:rPr lang="en-US" altLang="zh-CN" sz="800" kern="100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404</a:t>
              </a:r>
              <a:endParaRPr lang="zh-CN" altLang="en-US" sz="800" kern="100" dirty="0">
                <a:latin typeface="+mj-lt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99DF33A-663B-2183-7145-64017CE053F3}"/>
                </a:ext>
              </a:extLst>
            </p:cNvPr>
            <p:cNvSpPr txBox="1"/>
            <p:nvPr/>
          </p:nvSpPr>
          <p:spPr>
            <a:xfrm>
              <a:off x="10172809" y="5219970"/>
              <a:ext cx="7506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kern="100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(c)MCNN</a:t>
              </a:r>
              <a:r>
                <a:rPr lang="zh-CN" altLang="en-US" sz="800" kern="100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，</a:t>
              </a:r>
              <a:r>
                <a:rPr lang="zh-CN" altLang="en-US" sz="8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预测值</a:t>
              </a:r>
              <a:r>
                <a:rPr lang="en-US" altLang="zh-CN" sz="800" kern="100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386</a:t>
              </a:r>
              <a:endParaRPr lang="zh-CN" altLang="en-US" sz="800" kern="100" dirty="0">
                <a:latin typeface="+mj-lt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0B52397-87AC-16D5-D043-E3FE56018343}"/>
                </a:ext>
              </a:extLst>
            </p:cNvPr>
            <p:cNvSpPr txBox="1"/>
            <p:nvPr/>
          </p:nvSpPr>
          <p:spPr>
            <a:xfrm>
              <a:off x="10982389" y="5221475"/>
              <a:ext cx="6523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kern="100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(d)</a:t>
              </a:r>
              <a:r>
                <a:rPr lang="en-US" altLang="zh-CN" sz="800" kern="100" dirty="0" err="1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CSRNet</a:t>
              </a:r>
              <a:r>
                <a:rPr lang="zh-CN" altLang="en-US" sz="800" kern="100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，</a:t>
              </a:r>
              <a:r>
                <a:rPr lang="zh-CN" altLang="en-US" sz="8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预测值</a:t>
              </a:r>
              <a:r>
                <a:rPr lang="en-US" altLang="zh-CN" sz="800" kern="100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293</a:t>
              </a:r>
              <a:endParaRPr lang="zh-CN" altLang="en-US" sz="800" kern="100" dirty="0">
                <a:latin typeface="+mj-lt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FEC53F01-A28D-2B09-1603-959CF6897BBE}"/>
                </a:ext>
              </a:extLst>
            </p:cNvPr>
            <p:cNvGrpSpPr/>
            <p:nvPr/>
          </p:nvGrpSpPr>
          <p:grpSpPr>
            <a:xfrm>
              <a:off x="8478036" y="4564126"/>
              <a:ext cx="3163643" cy="666505"/>
              <a:chOff x="2360182" y="2846754"/>
              <a:chExt cx="6496144" cy="1368585"/>
            </a:xfrm>
          </p:grpSpPr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3A9356E2-B1CF-A3D5-AF3F-C2A1131B7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69368" y="2847339"/>
                <a:ext cx="1367999" cy="1368000"/>
              </a:xfrm>
              <a:prstGeom prst="rect">
                <a:avLst/>
              </a:prstGeom>
            </p:spPr>
          </p:pic>
          <p:pic>
            <p:nvPicPr>
              <p:cNvPr id="35" name="图片 34">
                <a:extLst>
                  <a:ext uri="{FF2B5EF4-FFF2-40B4-BE49-F238E27FC236}">
                    <a16:creationId xmlns:a16="http://schemas.microsoft.com/office/drawing/2014/main" id="{CBD60082-A22E-FE8F-6477-F4007FD9F8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60182" y="2847339"/>
                <a:ext cx="1367999" cy="1368000"/>
              </a:xfrm>
              <a:prstGeom prst="rect">
                <a:avLst/>
              </a:prstGeom>
            </p:spPr>
          </p:pic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834877CE-083B-B8D4-7DBC-FA6DFADF90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778554" y="2846754"/>
                <a:ext cx="1368584" cy="1368585"/>
              </a:xfrm>
              <a:prstGeom prst="rect">
                <a:avLst/>
              </a:prstGeom>
            </p:spPr>
          </p:pic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65BB7BED-F9B3-5B21-8328-B28A3D11BF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88327" y="2847339"/>
                <a:ext cx="1367999" cy="1368000"/>
              </a:xfrm>
              <a:prstGeom prst="rect">
                <a:avLst/>
              </a:prstGeom>
            </p:spPr>
          </p:pic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878267A6-09BB-0BE9-ED4A-DB14435798F3}"/>
                </a:ext>
              </a:extLst>
            </p:cNvPr>
            <p:cNvGrpSpPr/>
            <p:nvPr/>
          </p:nvGrpSpPr>
          <p:grpSpPr>
            <a:xfrm>
              <a:off x="8478036" y="5603215"/>
              <a:ext cx="3268599" cy="983739"/>
              <a:chOff x="8478036" y="5603215"/>
              <a:chExt cx="3268599" cy="983739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352DCB37-F9E8-834F-2E94-762B99C957FB}"/>
                  </a:ext>
                </a:extLst>
              </p:cNvPr>
              <p:cNvSpPr txBox="1"/>
              <p:nvPr/>
            </p:nvSpPr>
            <p:spPr>
              <a:xfrm>
                <a:off x="8521257" y="6248400"/>
                <a:ext cx="7195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kern="100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(e)SANet</a:t>
                </a:r>
                <a:r>
                  <a:rPr lang="zh-CN" altLang="en-US" sz="800" kern="100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en-US" sz="800" kern="100" dirty="0"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预测值</a:t>
                </a:r>
                <a:r>
                  <a:rPr lang="en-US" altLang="zh-CN" sz="800" kern="100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372</a:t>
                </a:r>
                <a:endParaRPr lang="zh-CN" altLang="en-US" sz="800" kern="100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9959168B-3B36-FF8B-8904-6F8DFD3EC366}"/>
                  </a:ext>
                </a:extLst>
              </p:cNvPr>
              <p:cNvSpPr txBox="1"/>
              <p:nvPr/>
            </p:nvSpPr>
            <p:spPr>
              <a:xfrm>
                <a:off x="9367206" y="6248400"/>
                <a:ext cx="66622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kern="100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(f)CANNet</a:t>
                </a:r>
                <a:r>
                  <a:rPr lang="zh-CN" altLang="en-US" sz="800" kern="100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en-US" sz="800" kern="100" dirty="0"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预测值</a:t>
                </a:r>
                <a:r>
                  <a:rPr lang="en-US" altLang="zh-CN" sz="800" kern="100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395</a:t>
                </a:r>
                <a:endParaRPr lang="zh-CN" altLang="en-US" sz="800" kern="100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E0290C08-24DE-AAFF-94D6-63A2A70C5B18}"/>
                  </a:ext>
                </a:extLst>
              </p:cNvPr>
              <p:cNvSpPr txBox="1"/>
              <p:nvPr/>
            </p:nvSpPr>
            <p:spPr>
              <a:xfrm>
                <a:off x="10183703" y="6248400"/>
                <a:ext cx="71071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kern="100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(g)DSNet</a:t>
                </a:r>
                <a:r>
                  <a:rPr lang="zh-CN" altLang="en-US" sz="800" kern="100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en-US" sz="800" kern="100" dirty="0"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预测值</a:t>
                </a:r>
                <a:r>
                  <a:rPr lang="en-US" altLang="zh-CN" sz="800" kern="100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396</a:t>
                </a:r>
                <a:endParaRPr lang="zh-CN" altLang="en-US" sz="800" kern="100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27926649-DD4F-1ECC-B6BF-5F874966BF72}"/>
                  </a:ext>
                </a:extLst>
              </p:cNvPr>
              <p:cNvSpPr txBox="1"/>
              <p:nvPr/>
            </p:nvSpPr>
            <p:spPr>
              <a:xfrm>
                <a:off x="10996864" y="6248400"/>
                <a:ext cx="7497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kern="100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(h)</a:t>
                </a:r>
                <a:r>
                  <a:rPr lang="en-US" altLang="zh-CN" sz="800" dirty="0"/>
                  <a:t> </a:t>
                </a:r>
                <a:r>
                  <a:rPr lang="en-US" altLang="zh-CN" sz="800" kern="100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DSNe</a:t>
                </a:r>
                <a:r>
                  <a:rPr lang="en-US" altLang="zh-CN" sz="800" dirty="0"/>
                  <a:t>t</a:t>
                </a:r>
                <a:r>
                  <a:rPr lang="zh-CN" altLang="en-US" sz="800" kern="100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en-US" sz="800" kern="100" dirty="0"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预测值</a:t>
                </a:r>
                <a:r>
                  <a:rPr lang="en-US" altLang="zh-CN" sz="800" kern="100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400</a:t>
                </a:r>
                <a:endParaRPr lang="zh-CN" altLang="en-US" sz="800" kern="100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DCF85C66-00F2-30B6-3379-C78E72EBCB22}"/>
                  </a:ext>
                </a:extLst>
              </p:cNvPr>
              <p:cNvGrpSpPr/>
              <p:nvPr/>
            </p:nvGrpSpPr>
            <p:grpSpPr>
              <a:xfrm>
                <a:off x="8478036" y="5603215"/>
                <a:ext cx="3163643" cy="666508"/>
                <a:chOff x="1849090" y="8076018"/>
                <a:chExt cx="6496144" cy="1368591"/>
              </a:xfrm>
            </p:grpSpPr>
            <p:pic>
              <p:nvPicPr>
                <p:cNvPr id="30" name="图片 29">
                  <a:extLst>
                    <a:ext uri="{FF2B5EF4-FFF2-40B4-BE49-F238E27FC236}">
                      <a16:creationId xmlns:a16="http://schemas.microsoft.com/office/drawing/2014/main" id="{2A41D583-8F6C-BCEA-D769-26B2316DDB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49090" y="8076018"/>
                  <a:ext cx="1368586" cy="1368587"/>
                </a:xfrm>
                <a:prstGeom prst="rect">
                  <a:avLst/>
                </a:prstGeom>
              </p:spPr>
            </p:pic>
            <p:pic>
              <p:nvPicPr>
                <p:cNvPr id="31" name="图片 30">
                  <a:extLst>
                    <a:ext uri="{FF2B5EF4-FFF2-40B4-BE49-F238E27FC236}">
                      <a16:creationId xmlns:a16="http://schemas.microsoft.com/office/drawing/2014/main" id="{48F8B740-26C9-4BA9-8038-41CB5A683E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58471" y="8076022"/>
                  <a:ext cx="1368586" cy="1368587"/>
                </a:xfrm>
                <a:prstGeom prst="rect">
                  <a:avLst/>
                </a:prstGeom>
              </p:spPr>
            </p:pic>
            <p:pic>
              <p:nvPicPr>
                <p:cNvPr id="32" name="图片 31">
                  <a:extLst>
                    <a:ext uri="{FF2B5EF4-FFF2-40B4-BE49-F238E27FC236}">
                      <a16:creationId xmlns:a16="http://schemas.microsoft.com/office/drawing/2014/main" id="{B7E43D4C-96FD-C8D8-945E-85E677F83C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67852" y="8076020"/>
                  <a:ext cx="1368586" cy="1368587"/>
                </a:xfrm>
                <a:prstGeom prst="rect">
                  <a:avLst/>
                </a:prstGeom>
              </p:spPr>
            </p:pic>
            <p:pic>
              <p:nvPicPr>
                <p:cNvPr id="33" name="图片 32">
                  <a:extLst>
                    <a:ext uri="{FF2B5EF4-FFF2-40B4-BE49-F238E27FC236}">
                      <a16:creationId xmlns:a16="http://schemas.microsoft.com/office/drawing/2014/main" id="{6BF9F6C0-FE9C-CA9A-957F-C68A784C58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77235" y="8076020"/>
                  <a:ext cx="1367999" cy="1368000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1A939602-7D52-2332-9BBF-B7A62367386F}"/>
              </a:ext>
            </a:extLst>
          </p:cNvPr>
          <p:cNvSpPr/>
          <p:nvPr/>
        </p:nvSpPr>
        <p:spPr>
          <a:xfrm>
            <a:off x="8138160" y="2980920"/>
            <a:ext cx="3817593" cy="3338185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915AF6E-8AA5-DC9B-D32F-5AEDC0E676ED}"/>
              </a:ext>
            </a:extLst>
          </p:cNvPr>
          <p:cNvSpPr txBox="1"/>
          <p:nvPr/>
        </p:nvSpPr>
        <p:spPr>
          <a:xfrm>
            <a:off x="9472281" y="2795777"/>
            <a:ext cx="114935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kern="100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计数效果</a:t>
            </a:r>
            <a:endParaRPr lang="zh-CN" altLang="en-US" b="1" kern="100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9D1C3D1A-B809-70F2-54C8-E66DEA25B2B4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25041" y="5346982"/>
            <a:ext cx="2030526" cy="95166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4D4D4DA-40FB-6D4C-27F5-5F8F071CCEFA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6603" y="5393394"/>
            <a:ext cx="4408757" cy="66442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5963EE3-DC67-6F9D-A93C-4471571EED77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72241" y="5375600"/>
            <a:ext cx="736986" cy="71918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250E01A-DE32-0FFF-97ED-BE23BA91A926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33391" y="5354016"/>
            <a:ext cx="672014" cy="726651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8317790B-A737-2D75-018B-A6EC1FC7701D}"/>
              </a:ext>
            </a:extLst>
          </p:cNvPr>
          <p:cNvSpPr txBox="1"/>
          <p:nvPr/>
        </p:nvSpPr>
        <p:spPr>
          <a:xfrm>
            <a:off x="5796405" y="5354488"/>
            <a:ext cx="605029" cy="79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1246</a:t>
            </a:r>
            <a:r>
              <a:rPr lang="zh-CN" altLang="en-US" sz="105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航点数</a:t>
            </a:r>
            <a:r>
              <a:rPr lang="en-US" altLang="zh-CN" sz="105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2h</a:t>
            </a:r>
            <a:endParaRPr lang="zh-CN" altLang="en-US" sz="1050" dirty="0">
              <a:solidFill>
                <a:srgbClr val="C0000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4547174-462E-A27A-D841-AB8082F71973}"/>
              </a:ext>
            </a:extLst>
          </p:cNvPr>
          <p:cNvSpPr txBox="1"/>
          <p:nvPr/>
        </p:nvSpPr>
        <p:spPr>
          <a:xfrm>
            <a:off x="7178143" y="5335334"/>
            <a:ext cx="839367" cy="689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83</a:t>
            </a:r>
            <a:r>
              <a:rPr lang="zh-CN" altLang="en-US" sz="105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航点数</a:t>
            </a:r>
            <a:endParaRPr lang="en-US" altLang="zh-CN" sz="1050" b="1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仿宋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05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10</a:t>
            </a:r>
            <a:r>
              <a:rPr lang="zh-CN" altLang="en-US" sz="105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分钟</a:t>
            </a:r>
            <a:endParaRPr lang="zh-CN" altLang="en-US" sz="1050" dirty="0">
              <a:solidFill>
                <a:srgbClr val="C0000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9C63FDB-B653-1614-4793-52350084B987}"/>
              </a:ext>
            </a:extLst>
          </p:cNvPr>
          <p:cNvSpPr txBox="1"/>
          <p:nvPr/>
        </p:nvSpPr>
        <p:spPr>
          <a:xfrm>
            <a:off x="5256982" y="5977712"/>
            <a:ext cx="605029" cy="366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2m</a:t>
            </a:r>
            <a:endParaRPr lang="zh-CN" altLang="en-US" sz="1050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D782A60-C7F3-C800-D825-E0BEC8F867ED}"/>
              </a:ext>
            </a:extLst>
          </p:cNvPr>
          <p:cNvSpPr txBox="1"/>
          <p:nvPr/>
        </p:nvSpPr>
        <p:spPr>
          <a:xfrm>
            <a:off x="6667750" y="5952465"/>
            <a:ext cx="605029" cy="366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4m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592640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F44E1-223B-4599-E236-0004AE113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18DBB62-D44F-61EA-9017-85620AE4B42A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65B71E0-20AB-001E-7692-CCF575B29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A9D2A07-8AB0-E6C6-19AD-8F249E05C7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0" name="Text">
            <a:extLst>
              <a:ext uri="{FF2B5EF4-FFF2-40B4-BE49-F238E27FC236}">
                <a16:creationId xmlns:a16="http://schemas.microsoft.com/office/drawing/2014/main" id="{EED2EF38-FD7C-3089-123C-F1B601304A20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无人机平台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7AB5224-8133-C6E8-5B13-D0DC5B73961D}"/>
              </a:ext>
            </a:extLst>
          </p:cNvPr>
          <p:cNvSpPr txBox="1"/>
          <p:nvPr/>
        </p:nvSpPr>
        <p:spPr>
          <a:xfrm>
            <a:off x="749300" y="197365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 algn="ctr"/>
            <a:r>
              <a:rPr lang="zh-CN" altLang="zh-CN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基于超分辨率重建和深度学习的</a:t>
            </a:r>
            <a:r>
              <a:rPr lang="zh-CN" altLang="en-US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亳菊</a:t>
            </a:r>
            <a:r>
              <a:rPr lang="zh-CN" altLang="zh-CN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计数系统</a:t>
            </a:r>
            <a:r>
              <a:rPr lang="zh-CN" altLang="en-US" sz="1400" b="1" kern="100" dirty="0">
                <a:solidFill>
                  <a:srgbClr val="00655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</a:t>
            </a:r>
            <a:endParaRPr lang="zh-CN" altLang="zh-CN" sz="1400" b="1" kern="100" dirty="0">
              <a:solidFill>
                <a:srgbClr val="006557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6FACDF0-3B57-011D-5664-0C9CBC2BCA33}"/>
              </a:ext>
            </a:extLst>
          </p:cNvPr>
          <p:cNvGrpSpPr/>
          <p:nvPr/>
        </p:nvGrpSpPr>
        <p:grpSpPr>
          <a:xfrm>
            <a:off x="749300" y="688378"/>
            <a:ext cx="4044950" cy="2937632"/>
            <a:chOff x="-731149" y="963295"/>
            <a:chExt cx="6544638" cy="534876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584627F8-1F8A-43D3-DA78-FD6C75A0D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31149" y="963295"/>
              <a:ext cx="6544638" cy="5348762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E5F3F5CB-2874-CC90-E970-8D5DA21FF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93433" y="5989035"/>
              <a:ext cx="130502" cy="123634"/>
            </a:xfrm>
            <a:prstGeom prst="rect">
              <a:avLst/>
            </a:prstGeom>
          </p:spPr>
        </p:pic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3B6F255-3520-0E67-D1AA-C1C2B45B1B5E}"/>
                </a:ext>
              </a:extLst>
            </p:cNvPr>
            <p:cNvCxnSpPr>
              <a:cxnSpLocks/>
            </p:cNvCxnSpPr>
            <p:nvPr/>
          </p:nvCxnSpPr>
          <p:spPr>
            <a:xfrm>
              <a:off x="5434012" y="5931790"/>
              <a:ext cx="120815" cy="0"/>
            </a:xfrm>
            <a:prstGeom prst="line">
              <a:avLst/>
            </a:prstGeom>
            <a:ln w="8890">
              <a:solidFill>
                <a:srgbClr val="1E1E1E">
                  <a:alpha val="7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1FE5ED27-C03C-6C3B-5BE2-5857B0F17C3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6334" y="762930"/>
            <a:ext cx="5085816" cy="266688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0F9122F2-788B-C4A6-EC85-ED909FB59E8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300" y="3861470"/>
            <a:ext cx="4353741" cy="2386930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1BE23311-C39C-F6BE-C975-61C5200E2DE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6334" y="3887999"/>
            <a:ext cx="5085815" cy="2459489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42014E12-9B5D-C704-6A0A-FF19D5CEEEF4}"/>
              </a:ext>
            </a:extLst>
          </p:cNvPr>
          <p:cNvSpPr txBox="1"/>
          <p:nvPr/>
        </p:nvSpPr>
        <p:spPr>
          <a:xfrm>
            <a:off x="2044700" y="3610607"/>
            <a:ext cx="15811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6557"/>
              </a:buClr>
            </a:pPr>
            <a:r>
              <a:rPr lang="zh-CN" altLang="en-US" sz="105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超分</a:t>
            </a:r>
            <a:r>
              <a:rPr lang="en-US" altLang="zh-CN" sz="105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-</a:t>
            </a:r>
            <a:r>
              <a:rPr lang="zh-CN" altLang="en-US" sz="105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仿宋" panose="02010609060101010101" pitchFamily="49" charset="-122"/>
              </a:rPr>
              <a:t>密度模型联合训练</a:t>
            </a:r>
            <a:endParaRPr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  <a:sym typeface="仿宋" panose="02010609060101010101" pitchFamily="49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D8977A0-8735-C21B-5555-C8080D821B37}"/>
              </a:ext>
            </a:extLst>
          </p:cNvPr>
          <p:cNvSpPr txBox="1"/>
          <p:nvPr/>
        </p:nvSpPr>
        <p:spPr>
          <a:xfrm>
            <a:off x="6556643" y="3528102"/>
            <a:ext cx="39018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平台展示：按照</a:t>
            </a:r>
            <a:r>
              <a:rPr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20%</a:t>
            </a:r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重叠率裁剪，总计数加权平均计数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A43BFFD-3D2F-8EC2-146A-2D3E8E02D02D}"/>
              </a:ext>
            </a:extLst>
          </p:cNvPr>
          <p:cNvSpPr txBox="1"/>
          <p:nvPr/>
        </p:nvSpPr>
        <p:spPr>
          <a:xfrm>
            <a:off x="2441575" y="6356902"/>
            <a:ext cx="7874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平台展示</a:t>
            </a:r>
            <a:endParaRPr lang="zh-CN" altLang="en-US" sz="105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87D9F61-3BA9-C206-8EF1-8B662E44AC00}"/>
              </a:ext>
            </a:extLst>
          </p:cNvPr>
          <p:cNvSpPr txBox="1"/>
          <p:nvPr/>
        </p:nvSpPr>
        <p:spPr>
          <a:xfrm>
            <a:off x="8113846" y="6356902"/>
            <a:ext cx="7874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平台展示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8262726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082B1-6FA1-5AE5-0C95-CA238910D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B5BE690-67C0-0CB8-9D89-0FA6B53D0EFC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92B13D5-3EAF-86F2-D42A-D6EA74C46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9BD45D41-1BA9-BE4A-9C59-6EF472CD7A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0" name="Text">
            <a:extLst>
              <a:ext uri="{FF2B5EF4-FFF2-40B4-BE49-F238E27FC236}">
                <a16:creationId xmlns:a16="http://schemas.microsoft.com/office/drawing/2014/main" id="{E6ABD827-D12C-AF1F-1854-BE8062DE4580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地面机器人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6DDAEF9-B37A-C91A-1C2B-299CCD72E3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6500" y="788646"/>
            <a:ext cx="9540145" cy="549862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FC7D0F3-CFAE-4FEB-AC73-9FACDBBA8EF1}"/>
              </a:ext>
            </a:extLst>
          </p:cNvPr>
          <p:cNvSpPr txBox="1"/>
          <p:nvPr/>
        </p:nvSpPr>
        <p:spPr>
          <a:xfrm>
            <a:off x="1752602" y="202425"/>
            <a:ext cx="93091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VTC-</a:t>
            </a:r>
            <a:r>
              <a:rPr lang="en-US" altLang="zh-CN" sz="1200" b="1" dirty="0" err="1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TrackBot</a:t>
            </a:r>
            <a:r>
              <a:rPr lang="en-US" altLang="zh-CN" sz="1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A Robust Spatiotemporal Framework for Real-Time Chrysanthemum Counting on Mobile Edge Devices</a:t>
            </a:r>
            <a:endParaRPr lang="zh-CN" altLang="en-US" sz="12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5FA0327-57E4-D858-47E2-FF1D8055E427}"/>
              </a:ext>
            </a:extLst>
          </p:cNvPr>
          <p:cNvSpPr txBox="1"/>
          <p:nvPr/>
        </p:nvSpPr>
        <p:spPr>
          <a:xfrm>
            <a:off x="-68422" y="6604084"/>
            <a:ext cx="129511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/>
              <a:t>[3] </a:t>
            </a:r>
            <a:r>
              <a:rPr lang="en-US" altLang="zh-CN" sz="1000" dirty="0"/>
              <a:t>ZANG S, SHU L, et al. VTC-</a:t>
            </a:r>
            <a:r>
              <a:rPr lang="en-US" altLang="zh-CN" sz="1000" dirty="0" err="1"/>
              <a:t>TrackBot</a:t>
            </a:r>
            <a:r>
              <a:rPr lang="en-US" altLang="zh-CN" sz="1000" dirty="0"/>
              <a:t>: A Robust Spatiotemporal Framework for Real-Time Chrysanthemum Counting on Mobile Edge Devices[J]. IEEE Transactions on </a:t>
            </a:r>
            <a:r>
              <a:rPr lang="en-US" altLang="zh-CN" sz="1000" dirty="0" err="1"/>
              <a:t>AgriFood</a:t>
            </a:r>
            <a:r>
              <a:rPr lang="en-US" altLang="zh-CN" sz="1000" dirty="0"/>
              <a:t> Electronics, 2026. </a:t>
            </a:r>
            <a:r>
              <a:rPr lang="en-US" altLang="zh-CN" sz="900" dirty="0"/>
              <a:t>DOI: 10.1109/TAFE.2026.3688647</a:t>
            </a:r>
            <a:r>
              <a:rPr lang="en-US" altLang="zh-CN" sz="1000" dirty="0"/>
              <a:t>.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3B638F7-2A4B-57D3-6BA9-4D363FA42E3A}"/>
              </a:ext>
            </a:extLst>
          </p:cNvPr>
          <p:cNvSpPr txBox="1"/>
          <p:nvPr/>
        </p:nvSpPr>
        <p:spPr>
          <a:xfrm>
            <a:off x="0" y="6310341"/>
            <a:ext cx="1231911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/>
              <a:t>[2] ZANG S Y, SHU L, HAN R, YANG X, CIELNIAK G, ZHANG F Y. Visual‑Based Flower Counting: Techniques and Applications[J/OL]. IEEE/CAA Journal of </a:t>
            </a:r>
            <a:r>
              <a:rPr lang="en-US" altLang="zh-CN" sz="1050" dirty="0" err="1"/>
              <a:t>Automatica</a:t>
            </a:r>
            <a:r>
              <a:rPr lang="en-US" altLang="zh-CN" sz="1050" dirty="0"/>
              <a:t> Sinica, 2026. DOI: 10.1109/JAS.2026.126050.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2267575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0494F-3AE5-52D7-6187-A55A4F9B3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1899A0D-F38E-E6F5-1BC9-BD2AEBE501B6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9430109-9C44-65E9-FEB1-85662F614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BAA64AE9-1A80-35FC-4B40-1608E294E1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0" name="Text">
            <a:extLst>
              <a:ext uri="{FF2B5EF4-FFF2-40B4-BE49-F238E27FC236}">
                <a16:creationId xmlns:a16="http://schemas.microsoft.com/office/drawing/2014/main" id="{7670796D-44E5-7379-DF94-18A5BCD40C29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地面机器人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2C00676-A64D-6138-567B-C37AC10DB92A}"/>
              </a:ext>
            </a:extLst>
          </p:cNvPr>
          <p:cNvSpPr txBox="1"/>
          <p:nvPr/>
        </p:nvSpPr>
        <p:spPr>
          <a:xfrm>
            <a:off x="1752602" y="202425"/>
            <a:ext cx="93091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VTC-</a:t>
            </a:r>
            <a:r>
              <a:rPr lang="en-US" altLang="zh-CN" sz="1200" b="1" dirty="0" err="1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TrackBot</a:t>
            </a:r>
            <a:r>
              <a:rPr lang="en-US" altLang="zh-CN" sz="1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A Robust Spatiotemporal Framework for Real-Time Chrysanthemum Counting on Mobile Edge Devices</a:t>
            </a:r>
            <a:endParaRPr lang="zh-CN" altLang="en-US" sz="12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D7266EB-C663-EFFC-FB05-050BF472E04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702" y="811075"/>
            <a:ext cx="5505450" cy="281933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F9C6DEB-9FD2-7F10-1F90-DDF3D2D927B4}"/>
              </a:ext>
            </a:extLst>
          </p:cNvPr>
          <p:cNvSpPr txBox="1"/>
          <p:nvPr/>
        </p:nvSpPr>
        <p:spPr>
          <a:xfrm>
            <a:off x="2214959" y="3661930"/>
            <a:ext cx="204284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VTC-</a:t>
            </a:r>
            <a:r>
              <a:rPr lang="en-US" altLang="zh-CN" sz="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TrackBot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的系统架构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18ADFFC6-B430-2BFF-B0D9-7E8FADF8854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9255" y="811075"/>
            <a:ext cx="4085689" cy="2886221"/>
          </a:xfrm>
          <a:prstGeom prst="rect">
            <a:avLst/>
          </a:prstGeom>
        </p:spPr>
      </p:pic>
      <p:pic>
        <p:nvPicPr>
          <p:cNvPr id="20" name="5月11日">
            <a:hlinkClick r:id="" action="ppaction://media"/>
            <a:extLst>
              <a:ext uri="{FF2B5EF4-FFF2-40B4-BE49-F238E27FC236}">
                <a16:creationId xmlns:a16="http://schemas.microsoft.com/office/drawing/2014/main" id="{BCA528AC-A548-5967-78EF-E4571E0FE0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139255" y="4108450"/>
            <a:ext cx="4085689" cy="229820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D5D8AD02-19E8-5148-AB1A-0D6FB1F4A282}"/>
              </a:ext>
            </a:extLst>
          </p:cNvPr>
          <p:cNvSpPr txBox="1"/>
          <p:nvPr/>
        </p:nvSpPr>
        <p:spPr>
          <a:xfrm>
            <a:off x="7950198" y="3736292"/>
            <a:ext cx="246379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田间条件以及多种菊花品种中模型的定性检测结果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4C6E1BC-5853-E7FF-D309-B48AC941E2DF}"/>
              </a:ext>
            </a:extLst>
          </p:cNvPr>
          <p:cNvSpPr txBox="1"/>
          <p:nvPr/>
        </p:nvSpPr>
        <p:spPr>
          <a:xfrm>
            <a:off x="8763000" y="6425536"/>
            <a:ext cx="129539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模型的计数效果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C4389885-16DB-29EC-8451-27BE6F49FB6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702" y="3978273"/>
            <a:ext cx="4273672" cy="2428161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862E092E-BF59-4EDE-9E85-4297D3EEFC7D}"/>
              </a:ext>
            </a:extLst>
          </p:cNvPr>
          <p:cNvSpPr txBox="1"/>
          <p:nvPr/>
        </p:nvSpPr>
        <p:spPr>
          <a:xfrm>
            <a:off x="2551636" y="6425536"/>
            <a:ext cx="136949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可视化界面设计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CF33FCE-E425-F837-3D19-9DE7B88E8BF9}"/>
              </a:ext>
            </a:extLst>
          </p:cNvPr>
          <p:cNvSpPr txBox="1"/>
          <p:nvPr/>
        </p:nvSpPr>
        <p:spPr>
          <a:xfrm>
            <a:off x="-68422" y="6604084"/>
            <a:ext cx="129511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/>
              <a:t>[3] </a:t>
            </a:r>
            <a:r>
              <a:rPr lang="en-US" altLang="zh-CN" sz="1000" dirty="0"/>
              <a:t>ZANG S, SHU L, et al. VTC-</a:t>
            </a:r>
            <a:r>
              <a:rPr lang="en-US" altLang="zh-CN" sz="1000" dirty="0" err="1"/>
              <a:t>TrackBot</a:t>
            </a:r>
            <a:r>
              <a:rPr lang="en-US" altLang="zh-CN" sz="1000" dirty="0"/>
              <a:t>: A Robust Spatiotemporal Framework for Real-Time Chrysanthemum Counting on Mobile Edge Devices[J]. IEEE Transactions on </a:t>
            </a:r>
            <a:r>
              <a:rPr lang="en-US" altLang="zh-CN" sz="1000" dirty="0" err="1"/>
              <a:t>AgriFood</a:t>
            </a:r>
            <a:r>
              <a:rPr lang="en-US" altLang="zh-CN" sz="1000" dirty="0"/>
              <a:t> Electronics, 2026. </a:t>
            </a:r>
            <a:r>
              <a:rPr lang="en-US" altLang="zh-CN" sz="900" dirty="0"/>
              <a:t>DOI: 10.1109/TAFE.2026.3688647</a:t>
            </a:r>
            <a:r>
              <a:rPr lang="en-US" altLang="zh-CN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996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5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BEFDC-BB14-1D6E-9691-60078B5B3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D2F0EE7-3ABA-4296-A26E-6F78CD6491ED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289DDCB-ED35-52B6-6A93-EBF924973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57EC7485-E74C-D156-024E-6EE8BC1BA3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0" name="Text">
            <a:extLst>
              <a:ext uri="{FF2B5EF4-FFF2-40B4-BE49-F238E27FC236}">
                <a16:creationId xmlns:a16="http://schemas.microsoft.com/office/drawing/2014/main" id="{81F53908-8DCC-17B7-53B4-9BF406A039D3}"/>
              </a:ext>
            </a:extLst>
          </p:cNvPr>
          <p:cNvSpPr txBox="1"/>
          <p:nvPr/>
        </p:nvSpPr>
        <p:spPr>
          <a:xfrm>
            <a:off x="190500" y="135354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zh-CN" altLang="en-US" sz="2400" b="1" dirty="0">
                <a:solidFill>
                  <a:srgbClr val="006557"/>
                </a:solidFill>
                <a:latin typeface="Microsoft YaHei"/>
                <a:ea typeface="Microsoft YaHei"/>
              </a:rPr>
              <a:t>地面机器人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D77CA11-7C0C-30D8-C3E3-10F84197CBCD}"/>
              </a:ext>
            </a:extLst>
          </p:cNvPr>
          <p:cNvSpPr txBox="1"/>
          <p:nvPr/>
        </p:nvSpPr>
        <p:spPr>
          <a:xfrm>
            <a:off x="1752602" y="202425"/>
            <a:ext cx="93091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VTC-</a:t>
            </a:r>
            <a:r>
              <a:rPr lang="en-US" altLang="zh-CN" sz="1200" b="1" dirty="0" err="1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TrackBot</a:t>
            </a:r>
            <a:r>
              <a:rPr lang="en-US" altLang="zh-CN" sz="1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A Robust Spatiotemporal Framework for Real-Time Chrysanthemum Counting on Mobile Edge Devices</a:t>
            </a:r>
            <a:endParaRPr lang="zh-CN" altLang="en-US" sz="12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7ECD8F4-D5E6-656D-902D-BDB2A635DD9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898" y="3730476"/>
            <a:ext cx="6904529" cy="251792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0C92158-C175-806A-8B9E-10D6285C88C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898" y="805344"/>
            <a:ext cx="5371602" cy="247042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F4E95EE8-5322-C6D7-8B75-6F17FFCDA8A5}"/>
              </a:ext>
            </a:extLst>
          </p:cNvPr>
          <p:cNvSpPr txBox="1"/>
          <p:nvPr/>
        </p:nvSpPr>
        <p:spPr>
          <a:xfrm>
            <a:off x="279898" y="3343034"/>
            <a:ext cx="49879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三种计数策略结合不同多对象追踪器的定量比较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CF3A871-1197-34B9-B744-60882306D912}"/>
              </a:ext>
            </a:extLst>
          </p:cNvPr>
          <p:cNvSpPr txBox="1"/>
          <p:nvPr/>
        </p:nvSpPr>
        <p:spPr>
          <a:xfrm>
            <a:off x="190500" y="6277874"/>
            <a:ext cx="36195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系统硬件组成与现场稳定性分析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2233E26B-81F1-CAF6-0CE2-A8E7CFF8CF4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9811" y="862938"/>
            <a:ext cx="5736437" cy="238606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E7B954F6-3328-4CC6-1969-DBA845F6A621}"/>
              </a:ext>
            </a:extLst>
          </p:cNvPr>
          <p:cNvSpPr txBox="1"/>
          <p:nvPr/>
        </p:nvSpPr>
        <p:spPr>
          <a:xfrm>
            <a:off x="7600950" y="3363842"/>
            <a:ext cx="33591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传统单线计数法与提出的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DSIC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策略的示意比较</a:t>
            </a:r>
          </a:p>
        </p:txBody>
      </p:sp>
      <p:sp>
        <p:nvSpPr>
          <p:cNvPr id="25" name="左大括号 24">
            <a:extLst>
              <a:ext uri="{FF2B5EF4-FFF2-40B4-BE49-F238E27FC236}">
                <a16:creationId xmlns:a16="http://schemas.microsoft.com/office/drawing/2014/main" id="{EB1B6694-2567-A597-28C0-1A13BAEBD481}"/>
              </a:ext>
            </a:extLst>
          </p:cNvPr>
          <p:cNvSpPr/>
          <p:nvPr/>
        </p:nvSpPr>
        <p:spPr>
          <a:xfrm rot="5400000">
            <a:off x="9365496" y="1949515"/>
            <a:ext cx="536205" cy="4065298"/>
          </a:xfrm>
          <a:prstGeom prst="leftBrace">
            <a:avLst>
              <a:gd name="adj1" fmla="val 124242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63CC26A-27AB-304F-2FA7-EB028DE6A814}"/>
              </a:ext>
            </a:extLst>
          </p:cNvPr>
          <p:cNvSpPr/>
          <p:nvPr/>
        </p:nvSpPr>
        <p:spPr>
          <a:xfrm>
            <a:off x="7600950" y="4458519"/>
            <a:ext cx="4065298" cy="14651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66835564-6452-6E1C-01A9-7C36F6F50D98}"/>
                  </a:ext>
                </a:extLst>
              </p:cNvPr>
              <p:cNvSpPr txBox="1"/>
              <p:nvPr/>
            </p:nvSpPr>
            <p:spPr>
              <a:xfrm>
                <a:off x="7688262" y="4513259"/>
                <a:ext cx="3887787" cy="13495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lnSpc>
                    <a:spcPts val="25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i="1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i="1" baseline="-2500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final</a:t>
                </a:r>
                <a:r>
                  <a:rPr lang="zh-CN" altLang="en-US" i="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​</a:t>
                </a:r>
                <a:r>
                  <a:rPr lang="en-US" altLang="zh-CN" i="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=∣</a:t>
                </a:r>
                <a:r>
                  <a:rPr lang="en-US" altLang="zh-CN" i="1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</a:t>
                </a:r>
                <a:r>
                  <a:rPr lang="en-US" altLang="zh-CN" i="1" baseline="-2500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head</a:t>
                </a:r>
                <a:r>
                  <a:rPr lang="zh-CN" altLang="en-US" i="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​∣</a:t>
                </a:r>
                <a:r>
                  <a:rPr lang="en-US" altLang="zh-CN" i="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+∣</a:t>
                </a:r>
                <a:r>
                  <a:rPr lang="en-US" altLang="zh-CN" i="1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</a:t>
                </a:r>
                <a:r>
                  <a:rPr lang="en-US" altLang="zh-CN" i="1" baseline="-2500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tail</a:t>
                </a:r>
                <a:r>
                  <a:rPr lang="zh-CN" altLang="en-US" i="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​∣−∣</a:t>
                </a:r>
                <a:r>
                  <a:rPr lang="en-US" altLang="zh-CN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</a:t>
                </a:r>
                <a:r>
                  <a:rPr lang="zh-CN" altLang="en-US" i="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∣</a:t>
                </a:r>
              </a:p>
              <a:p>
                <a:pPr algn="l">
                  <a:lnSpc>
                    <a:spcPts val="25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b="0" smtClean="0">
                        <a:latin typeface="Cambria Math" panose="02040503050406030204" pitchFamily="18" charset="0"/>
                      </a:rPr>
                      <m:t>∣</m:t>
                    </m:r>
                    <m:sSub>
                      <m:sSubPr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0" i="0" smtClean="0">
                            <a:latin typeface="Cambria Math" panose="02040503050406030204" pitchFamily="18" charset="0"/>
                          </a:rPr>
                          <m:t>𝒯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𝑒𝑎𝑑</m:t>
                        </m:r>
                      </m:sub>
                    </m:sSub>
                    <m:r>
                      <a:rPr lang="zh-CN" altLang="en-US" b="0" i="0" smtClean="0">
                        <a:latin typeface="Cambria Math" panose="02040503050406030204" pitchFamily="18" charset="0"/>
                      </a:rPr>
                      <m:t>∣</m:t>
                    </m:r>
                  </m:oMath>
                </a14:m>
                <a:r>
                  <a:rPr lang="zh-CN" altLang="en-US" i="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:r>
                  <a:rPr lang="zh-CN" altLang="en-US" sz="1050" b="1" i="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进入盲区前消失的轨迹数</a:t>
                </a:r>
              </a:p>
              <a:p>
                <a:pPr algn="l">
                  <a:lnSpc>
                    <a:spcPts val="25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b="0" smtClean="0">
                        <a:latin typeface="Cambria Math" panose="02040503050406030204" pitchFamily="18" charset="0"/>
                      </a:rPr>
                      <m:t>∣</m:t>
                    </m:r>
                    <m:sSub>
                      <m:sSubPr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0" i="0" smtClean="0">
                            <a:latin typeface="Cambria Math" panose="02040503050406030204" pitchFamily="18" charset="0"/>
                          </a:rPr>
                          <m:t>𝒯</m:t>
                        </m:r>
                      </m:e>
                      <m:sub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𝑡𝑎𝑖𝑙</m:t>
                        </m:r>
                      </m:sub>
                    </m:sSub>
                    <m:r>
                      <a:rPr lang="zh-CN" altLang="en-US" b="0" i="0" smtClean="0">
                        <a:latin typeface="Cambria Math" panose="02040503050406030204" pitchFamily="18" charset="0"/>
                      </a:rPr>
                      <m:t>∣</m:t>
                    </m:r>
                  </m:oMath>
                </a14:m>
                <a:r>
                  <a:rPr lang="zh-CN" altLang="en-US" i="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:r>
                  <a:rPr lang="zh-CN" altLang="en-US" sz="1050" b="1" i="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离开盲区后重新出现的轨迹数</a:t>
                </a:r>
                <a:endParaRPr lang="zh-CN" altLang="en-US" b="1" i="0" dirty="0">
                  <a:solidFill>
                    <a:srgbClr val="0F111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ts val="25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b="0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∣</m:t>
                    </m:r>
                  </m:oMath>
                </a14:m>
                <a:r>
                  <a:rPr lang="zh-CN" altLang="en-US" i="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:r>
                  <a:rPr lang="zh-CN" altLang="en-US" sz="1050" b="1" i="0" dirty="0">
                    <a:solidFill>
                      <a:srgbClr val="0F1115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在盲区中被成功匹配（重识别）的轨迹对</a:t>
                </a:r>
                <a:endParaRPr lang="zh-CN" altLang="en-US" b="1" i="0" dirty="0">
                  <a:solidFill>
                    <a:srgbClr val="0F1115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66835564-6452-6E1C-01A9-7C36F6F50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8262" y="4513259"/>
                <a:ext cx="3887787" cy="1349537"/>
              </a:xfrm>
              <a:prstGeom prst="rect">
                <a:avLst/>
              </a:prstGeom>
              <a:blipFill>
                <a:blip r:embed="rId7"/>
                <a:stretch>
                  <a:fillRect l="-940" t="-901" b="-58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D631852D-A049-C918-2A6C-4E8B588CF210}"/>
              </a:ext>
            </a:extLst>
          </p:cNvPr>
          <p:cNvSpPr txBox="1"/>
          <p:nvPr/>
        </p:nvSpPr>
        <p:spPr>
          <a:xfrm>
            <a:off x="-68422" y="6604084"/>
            <a:ext cx="129511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/>
              <a:t>[3] </a:t>
            </a:r>
            <a:r>
              <a:rPr lang="en-US" altLang="zh-CN" sz="1000" dirty="0"/>
              <a:t>ZANG S, SHU L, et al. VTC-</a:t>
            </a:r>
            <a:r>
              <a:rPr lang="en-US" altLang="zh-CN" sz="1000" dirty="0" err="1"/>
              <a:t>TrackBot</a:t>
            </a:r>
            <a:r>
              <a:rPr lang="en-US" altLang="zh-CN" sz="1000" dirty="0"/>
              <a:t>: A Robust Spatiotemporal Framework for Real-Time Chrysanthemum Counting on Mobile Edge Devices[J]. IEEE Transactions on </a:t>
            </a:r>
            <a:r>
              <a:rPr lang="en-US" altLang="zh-CN" sz="1000" dirty="0" err="1"/>
              <a:t>AgriFood</a:t>
            </a:r>
            <a:r>
              <a:rPr lang="en-US" altLang="zh-CN" sz="1000" dirty="0"/>
              <a:t> Electronics, 2026. </a:t>
            </a:r>
            <a:r>
              <a:rPr lang="en-US" altLang="zh-CN" sz="900" dirty="0"/>
              <a:t>DOI: 10.1109/TAFE.2026.3688647</a:t>
            </a:r>
            <a:r>
              <a:rPr lang="en-US" altLang="zh-CN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48596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331B5-FBC5-E188-C5EB-7166D5E2D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id="{705D67DC-FD46-56DD-1A40-31DC8395B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14E3FD7-7476-538C-7C6E-D08652EF5AEE}"/>
              </a:ext>
            </a:extLst>
          </p:cNvPr>
          <p:cNvSpPr txBox="1"/>
          <p:nvPr/>
        </p:nvSpPr>
        <p:spPr>
          <a:xfrm>
            <a:off x="1901321" y="2545423"/>
            <a:ext cx="1636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72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8655B7E-1204-BAF5-A46E-64775AC5AC36}"/>
              </a:ext>
            </a:extLst>
          </p:cNvPr>
          <p:cNvSpPr txBox="1"/>
          <p:nvPr/>
        </p:nvSpPr>
        <p:spPr>
          <a:xfrm>
            <a:off x="3537505" y="2368263"/>
            <a:ext cx="5896269" cy="743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从视觉花朵计数到农业数字孪生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6EE5BF8-6702-B446-BAE1-BC64F3FD6797}"/>
              </a:ext>
            </a:extLst>
          </p:cNvPr>
          <p:cNvSpPr/>
          <p:nvPr/>
        </p:nvSpPr>
        <p:spPr>
          <a:xfrm>
            <a:off x="3363938" y="2680449"/>
            <a:ext cx="45719" cy="863600"/>
          </a:xfrm>
          <a:prstGeom prst="rect">
            <a:avLst/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FB54E1E-5530-F528-3A51-9B55D0D0B167}"/>
              </a:ext>
            </a:extLst>
          </p:cNvPr>
          <p:cNvSpPr txBox="1"/>
          <p:nvPr/>
        </p:nvSpPr>
        <p:spPr>
          <a:xfrm>
            <a:off x="3592114" y="3244334"/>
            <a:ext cx="60985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表型感知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时空建模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边云协同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平行农业</a:t>
            </a:r>
          </a:p>
        </p:txBody>
      </p:sp>
    </p:spTree>
    <p:extLst>
      <p:ext uri="{BB962C8B-B14F-4D97-AF65-F5344CB8AC3E}">
        <p14:creationId xmlns:p14="http://schemas.microsoft.com/office/powerpoint/2010/main" val="1430544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7C549-84E2-0629-8319-1E40B9332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AE1BD5B-01C5-714A-0B07-AB5E2F408877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E7095A8-B34A-84F9-8A12-CEA625BD4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923A3F64-C389-C688-3C56-0BE15D7437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5" name="Text">
            <a:extLst>
              <a:ext uri="{FF2B5EF4-FFF2-40B4-BE49-F238E27FC236}">
                <a16:creationId xmlns:a16="http://schemas.microsoft.com/office/drawing/2014/main" id="{CF46E07B-7305-2E25-65D7-AD91DD429DA4}"/>
              </a:ext>
            </a:extLst>
          </p:cNvPr>
          <p:cNvSpPr txBox="1"/>
          <p:nvPr/>
        </p:nvSpPr>
        <p:spPr>
          <a:xfrm>
            <a:off x="231920" y="44036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从视觉花朵计数到农业数字孪生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D055F586-9016-CE09-8850-3FEFD8E17A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0875" y="2418263"/>
            <a:ext cx="2211457" cy="915785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3E5DACB1-6ED7-86A5-9751-910A0A3933F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0875" y="3395133"/>
            <a:ext cx="2211457" cy="915785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E2B5A6C6-AC30-9496-CD2E-B5241EC3D4A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7782" y="4372002"/>
            <a:ext cx="2017644" cy="96134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6B840B16-FBA3-B7AD-F220-C16DA9C5CBB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0875" y="1330187"/>
            <a:ext cx="2211457" cy="1026991"/>
          </a:xfrm>
          <a:prstGeom prst="rect">
            <a:avLst/>
          </a:prstGeom>
        </p:spPr>
      </p:pic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D184F78F-4A7D-BC2C-FEFB-085A878A00C6}"/>
              </a:ext>
            </a:extLst>
          </p:cNvPr>
          <p:cNvCxnSpPr>
            <a:cxnSpLocks/>
          </p:cNvCxnSpPr>
          <p:nvPr/>
        </p:nvCxnSpPr>
        <p:spPr>
          <a:xfrm flipH="1">
            <a:off x="2679822" y="1990059"/>
            <a:ext cx="1914672" cy="0"/>
          </a:xfrm>
          <a:prstGeom prst="line">
            <a:avLst/>
          </a:prstGeom>
          <a:ln w="9525">
            <a:solidFill>
              <a:schemeClr val="accent6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4EECA0DD-F96D-6A34-324D-C33BB9B4659A}"/>
              </a:ext>
            </a:extLst>
          </p:cNvPr>
          <p:cNvCxnSpPr>
            <a:cxnSpLocks/>
          </p:cNvCxnSpPr>
          <p:nvPr/>
        </p:nvCxnSpPr>
        <p:spPr>
          <a:xfrm flipH="1">
            <a:off x="2725426" y="2944216"/>
            <a:ext cx="1498722" cy="0"/>
          </a:xfrm>
          <a:prstGeom prst="line">
            <a:avLst/>
          </a:prstGeom>
          <a:ln w="9525">
            <a:solidFill>
              <a:schemeClr val="accent6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02C3CD07-21D5-E627-343C-B7EAA71BB642}"/>
              </a:ext>
            </a:extLst>
          </p:cNvPr>
          <p:cNvCxnSpPr>
            <a:cxnSpLocks/>
          </p:cNvCxnSpPr>
          <p:nvPr/>
        </p:nvCxnSpPr>
        <p:spPr>
          <a:xfrm flipH="1">
            <a:off x="2725426" y="3856625"/>
            <a:ext cx="1201490" cy="0"/>
          </a:xfrm>
          <a:prstGeom prst="line">
            <a:avLst/>
          </a:prstGeom>
          <a:ln w="9525">
            <a:solidFill>
              <a:schemeClr val="accent6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3E7B077F-5DBE-4708-5197-EADE61D9792A}"/>
              </a:ext>
            </a:extLst>
          </p:cNvPr>
          <p:cNvCxnSpPr>
            <a:cxnSpLocks/>
          </p:cNvCxnSpPr>
          <p:nvPr/>
        </p:nvCxnSpPr>
        <p:spPr>
          <a:xfrm flipH="1">
            <a:off x="2737534" y="4844056"/>
            <a:ext cx="803413" cy="0"/>
          </a:xfrm>
          <a:prstGeom prst="line">
            <a:avLst/>
          </a:prstGeom>
          <a:ln w="9525">
            <a:solidFill>
              <a:schemeClr val="accent6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F57C371E-D2B1-71C7-6D0B-C62474A5AA8D}"/>
              </a:ext>
            </a:extLst>
          </p:cNvPr>
          <p:cNvCxnSpPr>
            <a:cxnSpLocks/>
          </p:cNvCxnSpPr>
          <p:nvPr/>
        </p:nvCxnSpPr>
        <p:spPr>
          <a:xfrm>
            <a:off x="8004772" y="4778841"/>
            <a:ext cx="656255" cy="0"/>
          </a:xfrm>
          <a:prstGeom prst="line">
            <a:avLst/>
          </a:prstGeom>
          <a:ln w="9525">
            <a:solidFill>
              <a:schemeClr val="accent6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BDEADAB3-B62F-63D4-C84A-9B015107C03E}"/>
              </a:ext>
            </a:extLst>
          </p:cNvPr>
          <p:cNvCxnSpPr>
            <a:cxnSpLocks/>
          </p:cNvCxnSpPr>
          <p:nvPr/>
        </p:nvCxnSpPr>
        <p:spPr>
          <a:xfrm flipV="1">
            <a:off x="7748839" y="3829655"/>
            <a:ext cx="683201" cy="0"/>
          </a:xfrm>
          <a:prstGeom prst="line">
            <a:avLst/>
          </a:prstGeom>
          <a:ln w="9525">
            <a:solidFill>
              <a:schemeClr val="accent6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CD2E1DCE-1AD0-08B5-0139-24E83DD48FFE}"/>
              </a:ext>
            </a:extLst>
          </p:cNvPr>
          <p:cNvCxnSpPr>
            <a:cxnSpLocks/>
          </p:cNvCxnSpPr>
          <p:nvPr/>
        </p:nvCxnSpPr>
        <p:spPr>
          <a:xfrm>
            <a:off x="7444038" y="2961971"/>
            <a:ext cx="742121" cy="0"/>
          </a:xfrm>
          <a:prstGeom prst="line">
            <a:avLst/>
          </a:prstGeom>
          <a:ln w="9525">
            <a:solidFill>
              <a:schemeClr val="accent6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238284BF-497A-8336-4B99-43D8A477667F}"/>
              </a:ext>
            </a:extLst>
          </p:cNvPr>
          <p:cNvCxnSpPr>
            <a:cxnSpLocks/>
          </p:cNvCxnSpPr>
          <p:nvPr/>
        </p:nvCxnSpPr>
        <p:spPr>
          <a:xfrm flipV="1">
            <a:off x="7142551" y="1969571"/>
            <a:ext cx="803413" cy="0"/>
          </a:xfrm>
          <a:prstGeom prst="line">
            <a:avLst/>
          </a:prstGeom>
          <a:ln w="9525">
            <a:solidFill>
              <a:schemeClr val="accent6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223D777E-47CC-C26D-5E06-A4A56ECDC921}"/>
              </a:ext>
            </a:extLst>
          </p:cNvPr>
          <p:cNvSpPr txBox="1"/>
          <p:nvPr/>
        </p:nvSpPr>
        <p:spPr>
          <a:xfrm>
            <a:off x="610875" y="5928938"/>
            <a:ext cx="10933024" cy="418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数字孪生不是把一张图搬到电脑里，而是把花朵数量、位置、时间和结构统一成可模拟、可预测、可决策的表型模型。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66B86B7D-B6BE-DD18-39A7-E304CAC1E83A}"/>
              </a:ext>
            </a:extLst>
          </p:cNvPr>
          <p:cNvSpPr/>
          <p:nvPr/>
        </p:nvSpPr>
        <p:spPr>
          <a:xfrm>
            <a:off x="8191502" y="1541915"/>
            <a:ext cx="2836986" cy="75667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75E590F-F6F6-357C-52B1-78212ED9D199}"/>
              </a:ext>
            </a:extLst>
          </p:cNvPr>
          <p:cNvSpPr txBox="1"/>
          <p:nvPr/>
        </p:nvSpPr>
        <p:spPr>
          <a:xfrm>
            <a:off x="8262072" y="1595983"/>
            <a:ext cx="2212848" cy="377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数字孪生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29A6EB-D4D0-92DF-E758-2D45C6516B3C}"/>
              </a:ext>
            </a:extLst>
          </p:cNvPr>
          <p:cNvSpPr txBox="1"/>
          <p:nvPr/>
        </p:nvSpPr>
        <p:spPr>
          <a:xfrm>
            <a:off x="8262072" y="1928986"/>
            <a:ext cx="1176990" cy="23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预测、仿真、管理、评估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233BBAAE-51E5-6EA5-0515-DFA79DED9EF4}"/>
              </a:ext>
            </a:extLst>
          </p:cNvPr>
          <p:cNvSpPr/>
          <p:nvPr/>
        </p:nvSpPr>
        <p:spPr>
          <a:xfrm>
            <a:off x="9439062" y="1652422"/>
            <a:ext cx="1484380" cy="5791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CA43912-68E4-08F6-0744-B623EF8D1EAD}"/>
              </a:ext>
            </a:extLst>
          </p:cNvPr>
          <p:cNvSpPr txBox="1"/>
          <p:nvPr/>
        </p:nvSpPr>
        <p:spPr>
          <a:xfrm>
            <a:off x="9472594" y="1688747"/>
            <a:ext cx="1417316" cy="560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作用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zh-CN" altLang="en-US" sz="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基于认知和建模输出生成农事管理、病虫害防控、灌溉施肥等决策方案。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11CF1FF1-362F-7AA1-6788-2850054EFFA1}"/>
              </a:ext>
            </a:extLst>
          </p:cNvPr>
          <p:cNvSpPr/>
          <p:nvPr/>
        </p:nvSpPr>
        <p:spPr>
          <a:xfrm>
            <a:off x="8262072" y="2551679"/>
            <a:ext cx="2836986" cy="75667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208BB4C-464A-0DCB-51DB-CE813928B893}"/>
              </a:ext>
            </a:extLst>
          </p:cNvPr>
          <p:cNvSpPr txBox="1"/>
          <p:nvPr/>
        </p:nvSpPr>
        <p:spPr>
          <a:xfrm>
            <a:off x="8332642" y="2605747"/>
            <a:ext cx="2212848" cy="377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认知模型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1794BC4-A408-6551-049F-69E4A8B5355B}"/>
              </a:ext>
            </a:extLst>
          </p:cNvPr>
          <p:cNvSpPr txBox="1"/>
          <p:nvPr/>
        </p:nvSpPr>
        <p:spPr>
          <a:xfrm>
            <a:off x="8332642" y="2938750"/>
            <a:ext cx="1176990" cy="23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知识迁移、语义理解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A71A9450-D0E4-B109-04D6-B39A3EDA206F}"/>
              </a:ext>
            </a:extLst>
          </p:cNvPr>
          <p:cNvSpPr/>
          <p:nvPr/>
        </p:nvSpPr>
        <p:spPr>
          <a:xfrm>
            <a:off x="9509632" y="2662186"/>
            <a:ext cx="1484380" cy="5791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9562F94-4F3A-C44E-181A-FFEC198A9955}"/>
              </a:ext>
            </a:extLst>
          </p:cNvPr>
          <p:cNvSpPr txBox="1"/>
          <p:nvPr/>
        </p:nvSpPr>
        <p:spPr>
          <a:xfrm>
            <a:off x="9543164" y="2698511"/>
            <a:ext cx="1417316" cy="560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作用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zh-CN" altLang="en-US" sz="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理解复杂农业场景，实现语义理解、异常解释、跨作物知识迁移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E38C9DF7-6842-EA42-4175-96E60668FE54}"/>
              </a:ext>
            </a:extLst>
          </p:cNvPr>
          <p:cNvSpPr/>
          <p:nvPr/>
        </p:nvSpPr>
        <p:spPr>
          <a:xfrm>
            <a:off x="8500787" y="3494526"/>
            <a:ext cx="2836986" cy="75667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B18B3DC-BCA2-BA02-8A0B-5A4087BF91A0}"/>
              </a:ext>
            </a:extLst>
          </p:cNvPr>
          <p:cNvSpPr txBox="1"/>
          <p:nvPr/>
        </p:nvSpPr>
        <p:spPr>
          <a:xfrm>
            <a:off x="8571357" y="3548594"/>
            <a:ext cx="2212848" cy="377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建模模型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E50C409-5D7E-4C38-CC19-3537746C3C75}"/>
              </a:ext>
            </a:extLst>
          </p:cNvPr>
          <p:cNvSpPr txBox="1"/>
          <p:nvPr/>
        </p:nvSpPr>
        <p:spPr>
          <a:xfrm>
            <a:off x="8571357" y="3881597"/>
            <a:ext cx="1176990" cy="23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密度、点云、花期曲线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A2DA583A-BFE3-9783-7FD2-315538D38223}"/>
              </a:ext>
            </a:extLst>
          </p:cNvPr>
          <p:cNvSpPr/>
          <p:nvPr/>
        </p:nvSpPr>
        <p:spPr>
          <a:xfrm>
            <a:off x="9748347" y="3605033"/>
            <a:ext cx="1484380" cy="5791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E863B02-572E-8CE2-CDBF-8DB19AFC7907}"/>
              </a:ext>
            </a:extLst>
          </p:cNvPr>
          <p:cNvSpPr txBox="1"/>
          <p:nvPr/>
        </p:nvSpPr>
        <p:spPr>
          <a:xfrm>
            <a:off x="9781879" y="3641358"/>
            <a:ext cx="1417316" cy="560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作用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zh-CN" altLang="en-US" sz="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将单点数据组织成时空表型模型，生成密度图、轨迹、花期曲线等。</a:t>
            </a: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A6D0CDE9-E809-3519-467E-6D66E7172036}"/>
              </a:ext>
            </a:extLst>
          </p:cNvPr>
          <p:cNvSpPr/>
          <p:nvPr/>
        </p:nvSpPr>
        <p:spPr>
          <a:xfrm>
            <a:off x="8742286" y="4412577"/>
            <a:ext cx="2836986" cy="75667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461B548-F029-02A9-B007-9E7E3BC5C299}"/>
              </a:ext>
            </a:extLst>
          </p:cNvPr>
          <p:cNvSpPr txBox="1"/>
          <p:nvPr/>
        </p:nvSpPr>
        <p:spPr>
          <a:xfrm>
            <a:off x="8812856" y="4466645"/>
            <a:ext cx="2212848" cy="377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感知模型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D761E8E-3B20-C717-82D9-B64D3044EF7F}"/>
              </a:ext>
            </a:extLst>
          </p:cNvPr>
          <p:cNvSpPr txBox="1"/>
          <p:nvPr/>
        </p:nvSpPr>
        <p:spPr>
          <a:xfrm>
            <a:off x="8812856" y="4799648"/>
            <a:ext cx="1176990" cy="23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检测、计数、分割、跟踪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6E11F79F-7DDA-9702-4E09-8F951F504DF7}"/>
              </a:ext>
            </a:extLst>
          </p:cNvPr>
          <p:cNvSpPr/>
          <p:nvPr/>
        </p:nvSpPr>
        <p:spPr>
          <a:xfrm>
            <a:off x="9989846" y="4523084"/>
            <a:ext cx="1484380" cy="5791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9EC8B75-4181-6E42-E2BD-EA27A28DFEC7}"/>
              </a:ext>
            </a:extLst>
          </p:cNvPr>
          <p:cNvSpPr txBox="1"/>
          <p:nvPr/>
        </p:nvSpPr>
        <p:spPr>
          <a:xfrm>
            <a:off x="10018306" y="4507346"/>
            <a:ext cx="1417316" cy="604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作用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zh-CN" altLang="en-US" sz="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稳定采集田间数据，包括图像、视频、多视角、三维点云。</a:t>
            </a:r>
          </a:p>
        </p:txBody>
      </p:sp>
      <p:sp>
        <p:nvSpPr>
          <p:cNvPr id="34" name="梯形 33">
            <a:extLst>
              <a:ext uri="{FF2B5EF4-FFF2-40B4-BE49-F238E27FC236}">
                <a16:creationId xmlns:a16="http://schemas.microsoft.com/office/drawing/2014/main" id="{F180F497-A556-A18C-C561-7339470A469D}"/>
              </a:ext>
            </a:extLst>
          </p:cNvPr>
          <p:cNvSpPr/>
          <p:nvPr/>
        </p:nvSpPr>
        <p:spPr>
          <a:xfrm>
            <a:off x="4622451" y="1549700"/>
            <a:ext cx="2339602" cy="337584"/>
          </a:xfrm>
          <a:prstGeom prst="trapezoid">
            <a:avLst>
              <a:gd name="adj" fmla="val 32661"/>
            </a:avLst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D918A59-8253-8906-8750-FA352C0A722C}"/>
              </a:ext>
            </a:extLst>
          </p:cNvPr>
          <p:cNvSpPr txBox="1"/>
          <p:nvPr/>
        </p:nvSpPr>
        <p:spPr>
          <a:xfrm>
            <a:off x="4798001" y="1496386"/>
            <a:ext cx="2107296" cy="4181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决策层：怎么管理？</a:t>
            </a:r>
          </a:p>
        </p:txBody>
      </p:sp>
      <p:sp>
        <p:nvSpPr>
          <p:cNvPr id="39" name="梯形 38">
            <a:extLst>
              <a:ext uri="{FF2B5EF4-FFF2-40B4-BE49-F238E27FC236}">
                <a16:creationId xmlns:a16="http://schemas.microsoft.com/office/drawing/2014/main" id="{5EAFDCE5-0474-23BA-FAC9-ECC5A9A7E597}"/>
              </a:ext>
            </a:extLst>
          </p:cNvPr>
          <p:cNvSpPr/>
          <p:nvPr/>
        </p:nvSpPr>
        <p:spPr>
          <a:xfrm>
            <a:off x="4451206" y="1885690"/>
            <a:ext cx="2691345" cy="464221"/>
          </a:xfrm>
          <a:prstGeom prst="trapezoid">
            <a:avLst>
              <a:gd name="adj" fmla="val 39963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05594C0-ED7C-3ECA-9533-C1544D894ED6}"/>
              </a:ext>
            </a:extLst>
          </p:cNvPr>
          <p:cNvSpPr txBox="1"/>
          <p:nvPr/>
        </p:nvSpPr>
        <p:spPr>
          <a:xfrm>
            <a:off x="4566869" y="1928038"/>
            <a:ext cx="245602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采收窗口、品种评价、灌溉施肥、异常预警、育种筛选</a:t>
            </a:r>
          </a:p>
        </p:txBody>
      </p:sp>
      <p:sp>
        <p:nvSpPr>
          <p:cNvPr id="48" name="梯形 47">
            <a:extLst>
              <a:ext uri="{FF2B5EF4-FFF2-40B4-BE49-F238E27FC236}">
                <a16:creationId xmlns:a16="http://schemas.microsoft.com/office/drawing/2014/main" id="{2927308C-B303-4DA7-09E8-BC980C22DCB5}"/>
              </a:ext>
            </a:extLst>
          </p:cNvPr>
          <p:cNvSpPr/>
          <p:nvPr/>
        </p:nvSpPr>
        <p:spPr>
          <a:xfrm>
            <a:off x="4370200" y="2508144"/>
            <a:ext cx="3001755" cy="337584"/>
          </a:xfrm>
          <a:prstGeom prst="trapezoid">
            <a:avLst>
              <a:gd name="adj" fmla="val 32661"/>
            </a:avLst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D180C8F1-1777-D96E-63D9-89AC2230DC31}"/>
              </a:ext>
            </a:extLst>
          </p:cNvPr>
          <p:cNvSpPr txBox="1"/>
          <p:nvPr/>
        </p:nvSpPr>
        <p:spPr>
          <a:xfrm>
            <a:off x="4764469" y="2454830"/>
            <a:ext cx="2107296" cy="4181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结构层：怎样开花？</a:t>
            </a:r>
          </a:p>
        </p:txBody>
      </p:sp>
      <p:sp>
        <p:nvSpPr>
          <p:cNvPr id="51" name="梯形 50">
            <a:extLst>
              <a:ext uri="{FF2B5EF4-FFF2-40B4-BE49-F238E27FC236}">
                <a16:creationId xmlns:a16="http://schemas.microsoft.com/office/drawing/2014/main" id="{63211DC7-D580-56E6-42EE-E6713165E6FA}"/>
              </a:ext>
            </a:extLst>
          </p:cNvPr>
          <p:cNvSpPr/>
          <p:nvPr/>
        </p:nvSpPr>
        <p:spPr>
          <a:xfrm>
            <a:off x="4187322" y="2844134"/>
            <a:ext cx="3367514" cy="464221"/>
          </a:xfrm>
          <a:prstGeom prst="trapezoid">
            <a:avLst>
              <a:gd name="adj" fmla="val 39963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706CF73E-65B8-8C5B-A7F4-8B9AEA3363D5}"/>
              </a:ext>
            </a:extLst>
          </p:cNvPr>
          <p:cNvSpPr txBox="1"/>
          <p:nvPr/>
        </p:nvSpPr>
        <p:spPr>
          <a:xfrm>
            <a:off x="4533337" y="2886482"/>
            <a:ext cx="245602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冠层结构、遮挡关系、三维分布、花朵与枝叶空间关系</a:t>
            </a:r>
          </a:p>
        </p:txBody>
      </p:sp>
      <p:sp>
        <p:nvSpPr>
          <p:cNvPr id="59" name="梯形 58">
            <a:extLst>
              <a:ext uri="{FF2B5EF4-FFF2-40B4-BE49-F238E27FC236}">
                <a16:creationId xmlns:a16="http://schemas.microsoft.com/office/drawing/2014/main" id="{BE4901DC-1096-69D4-555F-0838473094E1}"/>
              </a:ext>
            </a:extLst>
          </p:cNvPr>
          <p:cNvSpPr/>
          <p:nvPr/>
        </p:nvSpPr>
        <p:spPr>
          <a:xfrm>
            <a:off x="4047328" y="3452943"/>
            <a:ext cx="3633632" cy="337584"/>
          </a:xfrm>
          <a:prstGeom prst="trapezoid">
            <a:avLst>
              <a:gd name="adj" fmla="val 32661"/>
            </a:avLst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2FB78795-33CC-8621-E226-1C876B8F6CCD}"/>
              </a:ext>
            </a:extLst>
          </p:cNvPr>
          <p:cNvSpPr txBox="1"/>
          <p:nvPr/>
        </p:nvSpPr>
        <p:spPr>
          <a:xfrm>
            <a:off x="4758037" y="3399629"/>
            <a:ext cx="2293638" cy="4181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时间层：什么时候开花？</a:t>
            </a:r>
          </a:p>
        </p:txBody>
      </p:sp>
      <p:sp>
        <p:nvSpPr>
          <p:cNvPr id="61" name="梯形 60">
            <a:extLst>
              <a:ext uri="{FF2B5EF4-FFF2-40B4-BE49-F238E27FC236}">
                <a16:creationId xmlns:a16="http://schemas.microsoft.com/office/drawing/2014/main" id="{E2818746-AC40-C805-7A3B-F6F4B03B79C0}"/>
              </a:ext>
            </a:extLst>
          </p:cNvPr>
          <p:cNvSpPr/>
          <p:nvPr/>
        </p:nvSpPr>
        <p:spPr>
          <a:xfrm>
            <a:off x="3880460" y="3788933"/>
            <a:ext cx="3983380" cy="464221"/>
          </a:xfrm>
          <a:prstGeom prst="trapezoid">
            <a:avLst>
              <a:gd name="adj" fmla="val 39963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DCC84F53-B1B0-DE2B-17C1-E65F51F238BD}"/>
              </a:ext>
            </a:extLst>
          </p:cNvPr>
          <p:cNvSpPr txBox="1"/>
          <p:nvPr/>
        </p:nvSpPr>
        <p:spPr>
          <a:xfrm>
            <a:off x="4526905" y="3831281"/>
            <a:ext cx="245602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开花曲线、盛花期、花期持续时间、花蕾到开放的动态变化</a:t>
            </a:r>
          </a:p>
        </p:txBody>
      </p:sp>
      <p:sp>
        <p:nvSpPr>
          <p:cNvPr id="63" name="梯形 62">
            <a:extLst>
              <a:ext uri="{FF2B5EF4-FFF2-40B4-BE49-F238E27FC236}">
                <a16:creationId xmlns:a16="http://schemas.microsoft.com/office/drawing/2014/main" id="{EB17AE3A-B8B7-B581-731B-E5F6BFC3CCBA}"/>
              </a:ext>
            </a:extLst>
          </p:cNvPr>
          <p:cNvSpPr/>
          <p:nvPr/>
        </p:nvSpPr>
        <p:spPr>
          <a:xfrm>
            <a:off x="3750096" y="4382103"/>
            <a:ext cx="4254676" cy="337584"/>
          </a:xfrm>
          <a:prstGeom prst="trapezoid">
            <a:avLst>
              <a:gd name="adj" fmla="val 32661"/>
            </a:avLst>
          </a:prstGeom>
          <a:solidFill>
            <a:srgbClr val="006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02EC3C9C-E9FA-1B03-EE76-2ACEDA820E27}"/>
              </a:ext>
            </a:extLst>
          </p:cNvPr>
          <p:cNvSpPr txBox="1"/>
          <p:nvPr/>
        </p:nvSpPr>
        <p:spPr>
          <a:xfrm>
            <a:off x="4793923" y="4328789"/>
            <a:ext cx="2293638" cy="4181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空间层：在哪里开花？</a:t>
            </a:r>
          </a:p>
        </p:txBody>
      </p:sp>
      <p:sp>
        <p:nvSpPr>
          <p:cNvPr id="65" name="梯形 64">
            <a:extLst>
              <a:ext uri="{FF2B5EF4-FFF2-40B4-BE49-F238E27FC236}">
                <a16:creationId xmlns:a16="http://schemas.microsoft.com/office/drawing/2014/main" id="{4294C8BC-FF16-3089-392E-5D603F6AD7FC}"/>
              </a:ext>
            </a:extLst>
          </p:cNvPr>
          <p:cNvSpPr/>
          <p:nvPr/>
        </p:nvSpPr>
        <p:spPr>
          <a:xfrm>
            <a:off x="3581925" y="4718093"/>
            <a:ext cx="4604233" cy="464221"/>
          </a:xfrm>
          <a:prstGeom prst="trapezoid">
            <a:avLst>
              <a:gd name="adj" fmla="val 39963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45C1DF6F-2957-684D-270D-35F56BDC2206}"/>
              </a:ext>
            </a:extLst>
          </p:cNvPr>
          <p:cNvSpPr txBox="1"/>
          <p:nvPr/>
        </p:nvSpPr>
        <p:spPr>
          <a:xfrm>
            <a:off x="4562791" y="4760441"/>
            <a:ext cx="245602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花朵位置、地块热力图、行间差异、小区差异</a:t>
            </a:r>
          </a:p>
        </p:txBody>
      </p:sp>
      <p:sp>
        <p:nvSpPr>
          <p:cNvPr id="67" name="箭头: 上 66">
            <a:extLst>
              <a:ext uri="{FF2B5EF4-FFF2-40B4-BE49-F238E27FC236}">
                <a16:creationId xmlns:a16="http://schemas.microsoft.com/office/drawing/2014/main" id="{67612ABD-9BDF-F63A-4CC0-446B7EC0D745}"/>
              </a:ext>
            </a:extLst>
          </p:cNvPr>
          <p:cNvSpPr/>
          <p:nvPr/>
        </p:nvSpPr>
        <p:spPr>
          <a:xfrm>
            <a:off x="5623405" y="2282605"/>
            <a:ext cx="194712" cy="260311"/>
          </a:xfrm>
          <a:prstGeom prst="upArrow">
            <a:avLst>
              <a:gd name="adj1" fmla="val 39564"/>
              <a:gd name="adj2" fmla="val 50000"/>
            </a:avLst>
          </a:prstGeom>
          <a:gradFill>
            <a:gsLst>
              <a:gs pos="100000">
                <a:srgbClr val="006557"/>
              </a:gs>
              <a:gs pos="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箭头: 上 68">
            <a:extLst>
              <a:ext uri="{FF2B5EF4-FFF2-40B4-BE49-F238E27FC236}">
                <a16:creationId xmlns:a16="http://schemas.microsoft.com/office/drawing/2014/main" id="{54715256-7E7A-8778-0053-3496A6150330}"/>
              </a:ext>
            </a:extLst>
          </p:cNvPr>
          <p:cNvSpPr/>
          <p:nvPr/>
        </p:nvSpPr>
        <p:spPr>
          <a:xfrm>
            <a:off x="5623405" y="3230437"/>
            <a:ext cx="194712" cy="260311"/>
          </a:xfrm>
          <a:prstGeom prst="upArrow">
            <a:avLst>
              <a:gd name="adj1" fmla="val 31737"/>
              <a:gd name="adj2" fmla="val 50000"/>
            </a:avLst>
          </a:prstGeom>
          <a:gradFill>
            <a:gsLst>
              <a:gs pos="100000">
                <a:srgbClr val="006557"/>
              </a:gs>
              <a:gs pos="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箭头: 上 70">
            <a:extLst>
              <a:ext uri="{FF2B5EF4-FFF2-40B4-BE49-F238E27FC236}">
                <a16:creationId xmlns:a16="http://schemas.microsoft.com/office/drawing/2014/main" id="{A5A8B010-432A-E01E-D07A-6A55D232151F}"/>
              </a:ext>
            </a:extLst>
          </p:cNvPr>
          <p:cNvSpPr/>
          <p:nvPr/>
        </p:nvSpPr>
        <p:spPr>
          <a:xfrm>
            <a:off x="5623405" y="4165316"/>
            <a:ext cx="194712" cy="260311"/>
          </a:xfrm>
          <a:prstGeom prst="upArrow">
            <a:avLst>
              <a:gd name="adj1" fmla="val 29128"/>
              <a:gd name="adj2" fmla="val 50000"/>
            </a:avLst>
          </a:prstGeom>
          <a:gradFill>
            <a:gsLst>
              <a:gs pos="100000">
                <a:srgbClr val="006557"/>
              </a:gs>
              <a:gs pos="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7590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7FB65-EE29-2A76-AC8F-F91B61BDC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AB4DF117-C009-B73A-1E2D-342E6A4FCE17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A6F5C5EB-9A9B-3037-D75B-E0C878C16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B5C94D62-151A-52F3-D409-16856D6A9A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3" name="Text">
            <a:extLst>
              <a:ext uri="{FF2B5EF4-FFF2-40B4-BE49-F238E27FC236}">
                <a16:creationId xmlns:a16="http://schemas.microsoft.com/office/drawing/2014/main" id="{42BEBC11-1F63-B80A-E766-CD2312CB69DE}"/>
              </a:ext>
            </a:extLst>
          </p:cNvPr>
          <p:cNvSpPr txBox="1"/>
          <p:nvPr/>
        </p:nvSpPr>
        <p:spPr>
          <a:xfrm>
            <a:off x="138061" y="31683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从视觉花朵计数到农业数字孪生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1E34A44-A3E2-EB6B-DD83-9A049F2FB158}"/>
              </a:ext>
            </a:extLst>
          </p:cNvPr>
          <p:cNvSpPr txBox="1"/>
          <p:nvPr/>
        </p:nvSpPr>
        <p:spPr>
          <a:xfrm>
            <a:off x="4495396" y="180141"/>
            <a:ext cx="53568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花朵计数进入数字孪生后，才从“感知结果”变成“决策依据”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48C301FC-1C98-C3BB-7BC3-B5022BF06290}"/>
              </a:ext>
            </a:extLst>
          </p:cNvPr>
          <p:cNvGrpSpPr/>
          <p:nvPr/>
        </p:nvGrpSpPr>
        <p:grpSpPr>
          <a:xfrm>
            <a:off x="4558066" y="1123833"/>
            <a:ext cx="2328274" cy="1097756"/>
            <a:chOff x="3168286" y="3631724"/>
            <a:chExt cx="2328274" cy="1097756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27D79159-845C-89B8-D9AB-F5AF8BC2739E}"/>
                </a:ext>
              </a:extLst>
            </p:cNvPr>
            <p:cNvSpPr/>
            <p:nvPr/>
          </p:nvSpPr>
          <p:spPr>
            <a:xfrm>
              <a:off x="3168286" y="3631724"/>
              <a:ext cx="2328274" cy="1097756"/>
            </a:xfrm>
            <a:prstGeom prst="roundRect">
              <a:avLst>
                <a:gd name="adj" fmla="val 14014"/>
              </a:avLst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5A9C008-B341-4F76-8A5B-C07748791B6C}"/>
                </a:ext>
              </a:extLst>
            </p:cNvPr>
            <p:cNvSpPr txBox="1"/>
            <p:nvPr/>
          </p:nvSpPr>
          <p:spPr>
            <a:xfrm>
              <a:off x="3965473" y="3715889"/>
              <a:ext cx="143202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物理田间</a:t>
              </a:r>
              <a:endParaRPr lang="en-US" altLang="zh-CN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9BF3512-467C-F42B-C7BA-D300C3396628}"/>
                </a:ext>
              </a:extLst>
            </p:cNvPr>
            <p:cNvSpPr txBox="1"/>
            <p:nvPr/>
          </p:nvSpPr>
          <p:spPr>
            <a:xfrm>
              <a:off x="3965473" y="4097436"/>
              <a:ext cx="1491359" cy="5127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真实花田、果园、温室、品种小区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B29D811C-74FA-0370-44D4-42B98C7087FD}"/>
              </a:ext>
            </a:extLst>
          </p:cNvPr>
          <p:cNvGrpSpPr/>
          <p:nvPr/>
        </p:nvGrpSpPr>
        <p:grpSpPr>
          <a:xfrm>
            <a:off x="8275440" y="2161620"/>
            <a:ext cx="2282858" cy="1097756"/>
            <a:chOff x="6917934" y="3700123"/>
            <a:chExt cx="2282858" cy="1097756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1C772C36-2EA3-D538-16DC-CCE25B83D432}"/>
                </a:ext>
              </a:extLst>
            </p:cNvPr>
            <p:cNvSpPr/>
            <p:nvPr/>
          </p:nvSpPr>
          <p:spPr>
            <a:xfrm>
              <a:off x="6917934" y="3700123"/>
              <a:ext cx="2282858" cy="1097756"/>
            </a:xfrm>
            <a:prstGeom prst="roundRect">
              <a:avLst>
                <a:gd name="adj" fmla="val 14014"/>
              </a:avLst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9EBFF00-241C-227C-2DAA-9A1065903D94}"/>
                </a:ext>
              </a:extLst>
            </p:cNvPr>
            <p:cNvSpPr txBox="1"/>
            <p:nvPr/>
          </p:nvSpPr>
          <p:spPr>
            <a:xfrm>
              <a:off x="7669705" y="3784288"/>
              <a:ext cx="143202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视觉感知</a:t>
              </a:r>
              <a:endParaRPr lang="en-US" altLang="zh-CN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2BBBF96-1451-5DAD-6E9B-87FE62AF8492}"/>
                </a:ext>
              </a:extLst>
            </p:cNvPr>
            <p:cNvSpPr txBox="1"/>
            <p:nvPr/>
          </p:nvSpPr>
          <p:spPr>
            <a:xfrm>
              <a:off x="7669705" y="4165835"/>
              <a:ext cx="149135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图像、视频、多视角、三维点云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48A08994-A98A-E909-CB3D-1559F075147E}"/>
              </a:ext>
            </a:extLst>
          </p:cNvPr>
          <p:cNvGrpSpPr/>
          <p:nvPr/>
        </p:nvGrpSpPr>
        <p:grpSpPr>
          <a:xfrm>
            <a:off x="8461669" y="3965521"/>
            <a:ext cx="2299258" cy="1097756"/>
            <a:chOff x="8418146" y="3940362"/>
            <a:chExt cx="2299258" cy="1097756"/>
          </a:xfrm>
        </p:grpSpPr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9F9FC44D-D4A5-3EDA-55BF-09FB276B278F}"/>
                </a:ext>
              </a:extLst>
            </p:cNvPr>
            <p:cNvSpPr/>
            <p:nvPr/>
          </p:nvSpPr>
          <p:spPr>
            <a:xfrm>
              <a:off x="8418146" y="3940362"/>
              <a:ext cx="2299258" cy="1097756"/>
            </a:xfrm>
            <a:prstGeom prst="roundRect">
              <a:avLst>
                <a:gd name="adj" fmla="val 14014"/>
              </a:avLst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66B4951B-DB92-B93E-39F8-0DC6880592E5}"/>
                </a:ext>
              </a:extLst>
            </p:cNvPr>
            <p:cNvSpPr txBox="1"/>
            <p:nvPr/>
          </p:nvSpPr>
          <p:spPr>
            <a:xfrm>
              <a:off x="9186317" y="4024527"/>
              <a:ext cx="143202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表型解析</a:t>
              </a:r>
              <a:endParaRPr lang="en-US" altLang="zh-CN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B4CBDD04-E397-216B-9B3A-C93361BBB055}"/>
                </a:ext>
              </a:extLst>
            </p:cNvPr>
            <p:cNvSpPr txBox="1"/>
            <p:nvPr/>
          </p:nvSpPr>
          <p:spPr>
            <a:xfrm>
              <a:off x="9186317" y="4406074"/>
              <a:ext cx="147660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花朵数量、密度、位置、平整度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3DC90A7-0230-0966-C8BC-B8BEE69C6BEB}"/>
              </a:ext>
            </a:extLst>
          </p:cNvPr>
          <p:cNvGrpSpPr/>
          <p:nvPr/>
        </p:nvGrpSpPr>
        <p:grpSpPr>
          <a:xfrm>
            <a:off x="4371740" y="5342174"/>
            <a:ext cx="3035058" cy="1097756"/>
            <a:chOff x="5019893" y="4593566"/>
            <a:chExt cx="3035058" cy="1097756"/>
          </a:xfrm>
        </p:grpSpPr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D29CA69F-3301-8EA6-EB9C-C5046C1E17FC}"/>
                </a:ext>
              </a:extLst>
            </p:cNvPr>
            <p:cNvSpPr/>
            <p:nvPr/>
          </p:nvSpPr>
          <p:spPr>
            <a:xfrm>
              <a:off x="5019893" y="4593566"/>
              <a:ext cx="3035058" cy="1097756"/>
            </a:xfrm>
            <a:prstGeom prst="roundRect">
              <a:avLst>
                <a:gd name="adj" fmla="val 14014"/>
              </a:avLst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04C7205A-3FF1-0DE1-ECAF-6328F7B2874A}"/>
                </a:ext>
              </a:extLst>
            </p:cNvPr>
            <p:cNvSpPr txBox="1"/>
            <p:nvPr/>
          </p:nvSpPr>
          <p:spPr>
            <a:xfrm>
              <a:off x="5821680" y="4677731"/>
              <a:ext cx="213421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虚拟园区</a:t>
              </a:r>
              <a:r>
                <a:rPr lang="en-US" altLang="zh-CN" b="1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数字孪生</a:t>
              </a:r>
              <a:endParaRPr lang="en-US" altLang="zh-CN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1C2DA1C5-AD44-0C66-F059-26EF5A73D791}"/>
                </a:ext>
              </a:extLst>
            </p:cNvPr>
            <p:cNvSpPr txBox="1"/>
            <p:nvPr/>
          </p:nvSpPr>
          <p:spPr>
            <a:xfrm>
              <a:off x="5880157" y="4993502"/>
              <a:ext cx="2086864" cy="6978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/>
                <a:t>空间地图、时间曲线</a:t>
              </a:r>
              <a:endParaRPr lang="en-US" altLang="zh-CN" sz="1400" dirty="0"/>
            </a:p>
            <a:p>
              <a:pPr>
                <a:lnSpc>
                  <a:spcPct val="150000"/>
                </a:lnSpc>
              </a:pPr>
              <a:r>
                <a:rPr lang="zh-CN" altLang="en-US" sz="1400" dirty="0"/>
                <a:t>品种档案、三维结构</a:t>
              </a:r>
              <a:endParaRPr lang="en-US" altLang="zh-CN" sz="1400" dirty="0"/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D9953DF9-E993-5C71-A23E-06607BD8777C}"/>
              </a:ext>
            </a:extLst>
          </p:cNvPr>
          <p:cNvGrpSpPr/>
          <p:nvPr/>
        </p:nvGrpSpPr>
        <p:grpSpPr>
          <a:xfrm>
            <a:off x="853964" y="4200824"/>
            <a:ext cx="2639797" cy="1097756"/>
            <a:chOff x="797560" y="2354494"/>
            <a:chExt cx="2639797" cy="1097756"/>
          </a:xfrm>
        </p:grpSpPr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82A3678B-6CEC-95BB-76E7-F674F440FC34}"/>
                </a:ext>
              </a:extLst>
            </p:cNvPr>
            <p:cNvSpPr/>
            <p:nvPr/>
          </p:nvSpPr>
          <p:spPr>
            <a:xfrm>
              <a:off x="797560" y="2354494"/>
              <a:ext cx="2585720" cy="1097756"/>
            </a:xfrm>
            <a:prstGeom prst="roundRect">
              <a:avLst>
                <a:gd name="adj" fmla="val 14014"/>
              </a:avLst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DC4B4B6A-7C0C-6BA2-579D-704CFD9FE7E7}"/>
                </a:ext>
              </a:extLst>
            </p:cNvPr>
            <p:cNvSpPr txBox="1"/>
            <p:nvPr/>
          </p:nvSpPr>
          <p:spPr>
            <a:xfrm>
              <a:off x="1855187" y="2462519"/>
              <a:ext cx="143202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仿真预测</a:t>
              </a:r>
              <a:endParaRPr lang="en-US" altLang="zh-CN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6DE0F2CA-5C3C-4C7B-4C81-FDD8CFE725D4}"/>
                </a:ext>
              </a:extLst>
            </p:cNvPr>
            <p:cNvSpPr txBox="1"/>
            <p:nvPr/>
          </p:nvSpPr>
          <p:spPr>
            <a:xfrm>
              <a:off x="1591310" y="2831851"/>
              <a:ext cx="184604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花期预测、品种评价、采收窗口、管理风险</a:t>
              </a: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CC49D928-FD11-19C8-E056-FB1735ED73AF}"/>
              </a:ext>
            </a:extLst>
          </p:cNvPr>
          <p:cNvGrpSpPr/>
          <p:nvPr/>
        </p:nvGrpSpPr>
        <p:grpSpPr>
          <a:xfrm>
            <a:off x="790052" y="2211233"/>
            <a:ext cx="2705149" cy="1097756"/>
            <a:chOff x="553696" y="4290683"/>
            <a:chExt cx="2660141" cy="1097756"/>
          </a:xfrm>
        </p:grpSpPr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A2D10EA2-39B0-A379-8C25-E9BAF53EF876}"/>
                </a:ext>
              </a:extLst>
            </p:cNvPr>
            <p:cNvSpPr/>
            <p:nvPr/>
          </p:nvSpPr>
          <p:spPr>
            <a:xfrm>
              <a:off x="553696" y="4290683"/>
              <a:ext cx="2612892" cy="1097756"/>
            </a:xfrm>
            <a:prstGeom prst="roundRect">
              <a:avLst>
                <a:gd name="adj" fmla="val 14014"/>
              </a:avLst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10938AFB-6514-15F3-C10C-A8408B9AB9CC}"/>
                </a:ext>
              </a:extLst>
            </p:cNvPr>
            <p:cNvSpPr txBox="1"/>
            <p:nvPr/>
          </p:nvSpPr>
          <p:spPr>
            <a:xfrm>
              <a:off x="1443174" y="4398708"/>
              <a:ext cx="143202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0065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管理反馈</a:t>
              </a:r>
              <a:endParaRPr lang="en-US" altLang="zh-CN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9176DE9C-6375-91B4-8808-8B0A67123D57}"/>
                </a:ext>
              </a:extLst>
            </p:cNvPr>
            <p:cNvSpPr txBox="1"/>
            <p:nvPr/>
          </p:nvSpPr>
          <p:spPr>
            <a:xfrm>
              <a:off x="1219937" y="4768040"/>
              <a:ext cx="19939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灌溉、施肥、采收</a:t>
              </a:r>
              <a:endParaRPr lang="en-US" altLang="zh-CN" sz="1400" dirty="0"/>
            </a:p>
            <a:p>
              <a:r>
                <a:rPr lang="zh-CN" altLang="en-US" sz="1400" dirty="0"/>
                <a:t>病虫害防控、育种筛选</a:t>
              </a:r>
              <a:endParaRPr lang="en-US" altLang="zh-CN" sz="1400" dirty="0"/>
            </a:p>
          </p:txBody>
        </p:sp>
      </p:grpSp>
      <p:pic>
        <p:nvPicPr>
          <p:cNvPr id="73" name="图片 72">
            <a:extLst>
              <a:ext uri="{FF2B5EF4-FFF2-40B4-BE49-F238E27FC236}">
                <a16:creationId xmlns:a16="http://schemas.microsoft.com/office/drawing/2014/main" id="{439C7A2E-2C6B-5F4D-40E8-E6FF248ABD2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49561" y="1422994"/>
            <a:ext cx="1988274" cy="630053"/>
          </a:xfrm>
          <a:prstGeom prst="rect">
            <a:avLst/>
          </a:pr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46098FF9-64BD-97A4-21FC-9E92766A9F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95684" y="3268040"/>
            <a:ext cx="422173" cy="685266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id="{EDED1E64-A29A-17D7-C85E-B9A9AFCB7F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 rot="8095286">
            <a:off x="7575092" y="5299923"/>
            <a:ext cx="1384277" cy="630053"/>
          </a:xfrm>
          <a:prstGeom prst="rect">
            <a:avLst/>
          </a:prstGeom>
        </p:spPr>
      </p:pic>
      <p:pic>
        <p:nvPicPr>
          <p:cNvPr id="77" name="图片 76">
            <a:extLst>
              <a:ext uri="{FF2B5EF4-FFF2-40B4-BE49-F238E27FC236}">
                <a16:creationId xmlns:a16="http://schemas.microsoft.com/office/drawing/2014/main" id="{603C8862-041E-796A-F103-7BAF44FFC9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2620631" y="5438144"/>
            <a:ext cx="1602483" cy="630053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5D314A71-C5F7-9159-C214-C7A0CFB7DE6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0984041">
            <a:off x="1886678" y="3435330"/>
            <a:ext cx="423841" cy="687974"/>
          </a:xfrm>
          <a:prstGeom prst="rect">
            <a:avLst/>
          </a:prstGeom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9D08C80F-0CBA-8EB5-94A2-6E181AFB13C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 rot="19175475">
            <a:off x="2903051" y="1430491"/>
            <a:ext cx="1414645" cy="643875"/>
          </a:xfrm>
          <a:prstGeom prst="rect">
            <a:avLst/>
          </a:prstGeom>
        </p:spPr>
      </p:pic>
      <p:pic>
        <p:nvPicPr>
          <p:cNvPr id="81" name="图片 80">
            <a:extLst>
              <a:ext uri="{FF2B5EF4-FFF2-40B4-BE49-F238E27FC236}">
                <a16:creationId xmlns:a16="http://schemas.microsoft.com/office/drawing/2014/main" id="{1538232E-D3C6-9177-8ABA-59BB883773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0717" y="2326946"/>
            <a:ext cx="4422873" cy="290474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2D7274A-C067-2AEC-D62D-850D4C62CFB2}"/>
              </a:ext>
            </a:extLst>
          </p:cNvPr>
          <p:cNvSpPr txBox="1"/>
          <p:nvPr/>
        </p:nvSpPr>
        <p:spPr>
          <a:xfrm>
            <a:off x="4627187" y="1380961"/>
            <a:ext cx="841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F3F206E-C28A-F3C2-3D3C-0A31A4CB3CC8}"/>
              </a:ext>
            </a:extLst>
          </p:cNvPr>
          <p:cNvSpPr txBox="1"/>
          <p:nvPr/>
        </p:nvSpPr>
        <p:spPr>
          <a:xfrm>
            <a:off x="8275440" y="2438474"/>
            <a:ext cx="841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4ED9EDD-19F4-7627-A531-EA5B4A2ECC37}"/>
              </a:ext>
            </a:extLst>
          </p:cNvPr>
          <p:cNvSpPr txBox="1"/>
          <p:nvPr/>
        </p:nvSpPr>
        <p:spPr>
          <a:xfrm>
            <a:off x="8461669" y="4257678"/>
            <a:ext cx="841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0C407D1-70DF-829D-807C-FF938B6CE426}"/>
              </a:ext>
            </a:extLst>
          </p:cNvPr>
          <p:cNvSpPr txBox="1"/>
          <p:nvPr/>
        </p:nvSpPr>
        <p:spPr>
          <a:xfrm>
            <a:off x="4390427" y="5645624"/>
            <a:ext cx="841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D46EB17-067F-9D0E-7668-C19A4ED2BAC3}"/>
              </a:ext>
            </a:extLst>
          </p:cNvPr>
          <p:cNvSpPr txBox="1"/>
          <p:nvPr/>
        </p:nvSpPr>
        <p:spPr>
          <a:xfrm>
            <a:off x="906143" y="4458283"/>
            <a:ext cx="841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36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BF200EC-DF08-4120-FB83-996F1C4B430C}"/>
              </a:ext>
            </a:extLst>
          </p:cNvPr>
          <p:cNvSpPr txBox="1"/>
          <p:nvPr/>
        </p:nvSpPr>
        <p:spPr>
          <a:xfrm>
            <a:off x="790053" y="2487224"/>
            <a:ext cx="841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sz="3600" b="1" dirty="0">
              <a:solidFill>
                <a:srgbClr val="0065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20700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67475-1A33-1F4B-54B0-BD6FA36EE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836E85B5-3FE2-C185-0CAC-52AE620B6312}"/>
              </a:ext>
            </a:extLst>
          </p:cNvPr>
          <p:cNvSpPr/>
          <p:nvPr/>
        </p:nvSpPr>
        <p:spPr>
          <a:xfrm>
            <a:off x="702343" y="5719770"/>
            <a:ext cx="10737240" cy="505581"/>
          </a:xfrm>
          <a:prstGeom prst="roundRect">
            <a:avLst>
              <a:gd name="adj" fmla="val 29468"/>
            </a:avLst>
          </a:prstGeom>
          <a:solidFill>
            <a:srgbClr val="FEFEFE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E0EDE6A-F6A6-47B3-AD36-BFA905D40739}"/>
              </a:ext>
            </a:extLst>
          </p:cNvPr>
          <p:cNvGrpSpPr/>
          <p:nvPr/>
        </p:nvGrpSpPr>
        <p:grpSpPr>
          <a:xfrm>
            <a:off x="0" y="44036"/>
            <a:ext cx="12125388" cy="614436"/>
            <a:chOff x="0" y="44036"/>
            <a:chExt cx="12125388" cy="614436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9294C67-5869-2913-0D3C-C255CB1B9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04300" y="44036"/>
              <a:ext cx="3121088" cy="614436"/>
            </a:xfrm>
            <a:prstGeom prst="rect">
              <a:avLst/>
            </a:prstGeom>
          </p:spPr>
        </p:pic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1337D400-1A3D-CCEE-5934-D873088439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609600"/>
              <a:ext cx="9004300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3" name="Text">
            <a:extLst>
              <a:ext uri="{FF2B5EF4-FFF2-40B4-BE49-F238E27FC236}">
                <a16:creationId xmlns:a16="http://schemas.microsoft.com/office/drawing/2014/main" id="{9BFDE644-B1FA-AF94-4101-CB212C3600A6}"/>
              </a:ext>
            </a:extLst>
          </p:cNvPr>
          <p:cNvSpPr txBox="1"/>
          <p:nvPr/>
        </p:nvSpPr>
        <p:spPr>
          <a:xfrm>
            <a:off x="190336" y="29980"/>
            <a:ext cx="5461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5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从视觉花朵计数到农业数字孪生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A39480D-1388-488C-2831-5C6D86266D50}"/>
              </a:ext>
            </a:extLst>
          </p:cNvPr>
          <p:cNvGrpSpPr/>
          <p:nvPr/>
        </p:nvGrpSpPr>
        <p:grpSpPr>
          <a:xfrm>
            <a:off x="702343" y="1710782"/>
            <a:ext cx="3289300" cy="3281547"/>
            <a:chOff x="1051697" y="1963554"/>
            <a:chExt cx="3289300" cy="3281547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7756AEA7-3471-72AF-7D9F-D5EC721146FD}"/>
                </a:ext>
              </a:extLst>
            </p:cNvPr>
            <p:cNvSpPr/>
            <p:nvPr/>
          </p:nvSpPr>
          <p:spPr>
            <a:xfrm>
              <a:off x="1051697" y="1963554"/>
              <a:ext cx="3289300" cy="3281547"/>
            </a:xfrm>
            <a:prstGeom prst="roundRect">
              <a:avLst>
                <a:gd name="adj" fmla="val 6106"/>
              </a:avLst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F40DFE6-2753-DFA8-1356-D1037FC97CBB}"/>
                </a:ext>
              </a:extLst>
            </p:cNvPr>
            <p:cNvSpPr txBox="1"/>
            <p:nvPr/>
          </p:nvSpPr>
          <p:spPr>
            <a:xfrm>
              <a:off x="1495906" y="2253624"/>
              <a:ext cx="234006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 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标准化表型变量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728BB363-CE38-910B-DB23-9EA12E75D7A7}"/>
                </a:ext>
              </a:extLst>
            </p:cNvPr>
            <p:cNvCxnSpPr>
              <a:cxnSpLocks/>
            </p:cNvCxnSpPr>
            <p:nvPr/>
          </p:nvCxnSpPr>
          <p:spPr>
            <a:xfrm>
              <a:off x="1282787" y="2852172"/>
              <a:ext cx="2798805" cy="0"/>
            </a:xfrm>
            <a:prstGeom prst="line">
              <a:avLst/>
            </a:prstGeom>
            <a:ln w="9525">
              <a:solidFill>
                <a:srgbClr val="006557"/>
              </a:solidFill>
              <a:prstDash val="dash"/>
              <a:headEnd type="oval"/>
              <a:tailEnd type="oval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825147C9-DE7D-F19C-8381-3D48AF2859BA}"/>
                </a:ext>
              </a:extLst>
            </p:cNvPr>
            <p:cNvSpPr txBox="1"/>
            <p:nvPr/>
          </p:nvSpPr>
          <p:spPr>
            <a:xfrm>
              <a:off x="1166942" y="2943804"/>
              <a:ext cx="31070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dirty="0"/>
                <a:t>从“花朵数量”扩展到花茎高度、开花率、盛花期、萎蔫度、空间分布和不确定性。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F6DC07F-FD81-4321-DE3A-BD5DF9BCCD05}"/>
                </a:ext>
              </a:extLst>
            </p:cNvPr>
            <p:cNvSpPr txBox="1"/>
            <p:nvPr/>
          </p:nvSpPr>
          <p:spPr>
            <a:xfrm>
              <a:off x="1166942" y="3721638"/>
              <a:ext cx="3025686" cy="12862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/>
                <a:t>目的：</a:t>
              </a:r>
              <a:r>
                <a:rPr lang="zh-CN" altLang="en-US" dirty="0"/>
                <a:t>让不同平台、不同作物、不同时间的数据能够进入同一个数字孪生系统。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E04CF7F5-9CD3-20CE-6613-4317F242B8AB}"/>
              </a:ext>
            </a:extLst>
          </p:cNvPr>
          <p:cNvGrpSpPr/>
          <p:nvPr/>
        </p:nvGrpSpPr>
        <p:grpSpPr>
          <a:xfrm>
            <a:off x="4387318" y="1710782"/>
            <a:ext cx="3158783" cy="3281547"/>
            <a:chOff x="4404497" y="1963554"/>
            <a:chExt cx="3158783" cy="3281547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75BF028D-380B-1A01-52FF-33AC050F478B}"/>
                </a:ext>
              </a:extLst>
            </p:cNvPr>
            <p:cNvSpPr/>
            <p:nvPr/>
          </p:nvSpPr>
          <p:spPr>
            <a:xfrm>
              <a:off x="4404497" y="1963554"/>
              <a:ext cx="3149599" cy="3281547"/>
            </a:xfrm>
            <a:prstGeom prst="roundRect">
              <a:avLst>
                <a:gd name="adj" fmla="val 6106"/>
              </a:avLst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B78330D-F80D-DA55-E16D-DEDC2E23EBA2}"/>
                </a:ext>
              </a:extLst>
            </p:cNvPr>
            <p:cNvSpPr txBox="1"/>
            <p:nvPr/>
          </p:nvSpPr>
          <p:spPr>
            <a:xfrm>
              <a:off x="5030831" y="2225640"/>
              <a:ext cx="234006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2. 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多源时空融合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75694244-D9B1-72EC-F670-CF163E22F9EA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87" y="2852172"/>
              <a:ext cx="2798805" cy="0"/>
            </a:xfrm>
            <a:prstGeom prst="line">
              <a:avLst/>
            </a:prstGeom>
            <a:ln w="9525">
              <a:solidFill>
                <a:srgbClr val="006557"/>
              </a:solidFill>
              <a:prstDash val="dash"/>
              <a:headEnd type="oval"/>
              <a:tailEnd type="oval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8B7B06D8-E5E0-97E0-8766-09AB686A1B73}"/>
                </a:ext>
              </a:extLst>
            </p:cNvPr>
            <p:cNvSpPr txBox="1"/>
            <p:nvPr/>
          </p:nvSpPr>
          <p:spPr>
            <a:xfrm>
              <a:off x="4456242" y="2943804"/>
              <a:ext cx="31070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dirty="0"/>
                <a:t>融合 </a:t>
              </a:r>
              <a:r>
                <a:rPr lang="en-US" altLang="zh-CN" sz="1200" dirty="0"/>
                <a:t>RGB</a:t>
              </a:r>
              <a:r>
                <a:rPr lang="zh-CN" altLang="en-US" sz="1200" dirty="0"/>
                <a:t>、视频、三维点云、环境传感器、气象数据和管理记录。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876A4476-CF07-EB13-0542-87BFE8193EF8}"/>
                </a:ext>
              </a:extLst>
            </p:cNvPr>
            <p:cNvSpPr txBox="1"/>
            <p:nvPr/>
          </p:nvSpPr>
          <p:spPr>
            <a:xfrm>
              <a:off x="4456242" y="3721638"/>
              <a:ext cx="3025686" cy="12862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/>
                <a:t>目的：</a:t>
              </a:r>
              <a:r>
                <a:rPr lang="zh-CN" altLang="en-US" dirty="0"/>
                <a:t>从单一视觉计数转向花期动态建模和生长状态解释。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C9D171F8-607A-8741-A1A4-7D581C00224F}"/>
              </a:ext>
            </a:extLst>
          </p:cNvPr>
          <p:cNvGrpSpPr/>
          <p:nvPr/>
        </p:nvGrpSpPr>
        <p:grpSpPr>
          <a:xfrm>
            <a:off x="7941775" y="1710782"/>
            <a:ext cx="3346451" cy="3281547"/>
            <a:chOff x="7617595" y="1963554"/>
            <a:chExt cx="3346451" cy="3281547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570259F7-8874-4446-0F61-C34FC30A98E8}"/>
                </a:ext>
              </a:extLst>
            </p:cNvPr>
            <p:cNvSpPr/>
            <p:nvPr/>
          </p:nvSpPr>
          <p:spPr>
            <a:xfrm>
              <a:off x="7617595" y="1963554"/>
              <a:ext cx="3346451" cy="3281547"/>
            </a:xfrm>
            <a:prstGeom prst="roundRect">
              <a:avLst>
                <a:gd name="adj" fmla="val 6106"/>
              </a:avLst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5DD5731-4E2B-9369-3D5C-575128B25101}"/>
                </a:ext>
              </a:extLst>
            </p:cNvPr>
            <p:cNvSpPr txBox="1"/>
            <p:nvPr/>
          </p:nvSpPr>
          <p:spPr>
            <a:xfrm>
              <a:off x="7969341" y="2225640"/>
              <a:ext cx="27111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3.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边云协同与平行农业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C92B987-A99D-C288-2E2E-2DC40535BB0B}"/>
                </a:ext>
              </a:extLst>
            </p:cNvPr>
            <p:cNvCxnSpPr>
              <a:cxnSpLocks/>
            </p:cNvCxnSpPr>
            <p:nvPr/>
          </p:nvCxnSpPr>
          <p:spPr>
            <a:xfrm>
              <a:off x="7881639" y="2852172"/>
              <a:ext cx="2798805" cy="0"/>
            </a:xfrm>
            <a:prstGeom prst="line">
              <a:avLst/>
            </a:prstGeom>
            <a:ln w="9525">
              <a:solidFill>
                <a:srgbClr val="006557"/>
              </a:solidFill>
              <a:prstDash val="dash"/>
              <a:headEnd type="oval"/>
              <a:tailEnd type="oval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43EF6AF8-B1C3-0404-C497-9AA95E8A64B6}"/>
                </a:ext>
              </a:extLst>
            </p:cNvPr>
            <p:cNvSpPr txBox="1"/>
            <p:nvPr/>
          </p:nvSpPr>
          <p:spPr>
            <a:xfrm>
              <a:off x="7783642" y="2943804"/>
              <a:ext cx="31070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dirty="0"/>
                <a:t>边缘端实时计数，云端进行模型更新、趋势预测和虚拟仿真。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F0814801-CDC1-4E43-720A-7158567E66CB}"/>
                </a:ext>
              </a:extLst>
            </p:cNvPr>
            <p:cNvSpPr txBox="1"/>
            <p:nvPr/>
          </p:nvSpPr>
          <p:spPr>
            <a:xfrm>
              <a:off x="7777977" y="3925041"/>
              <a:ext cx="3025686" cy="87075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/>
                <a:t>目的：</a:t>
              </a:r>
              <a:r>
                <a:rPr lang="zh-CN" altLang="en-US" dirty="0"/>
                <a:t>形成“感知</a:t>
              </a:r>
              <a:r>
                <a:rPr lang="en-US" altLang="zh-CN" dirty="0"/>
                <a:t>—</a:t>
              </a:r>
              <a:r>
                <a:rPr lang="zh-CN" altLang="en-US" dirty="0"/>
                <a:t>建模</a:t>
              </a:r>
              <a:r>
                <a:rPr lang="en-US" altLang="zh-CN" dirty="0"/>
                <a:t>—</a:t>
              </a:r>
              <a:r>
                <a:rPr lang="zh-CN" altLang="en-US" dirty="0"/>
                <a:t>预测</a:t>
              </a:r>
              <a:r>
                <a:rPr lang="en-US" altLang="zh-CN" dirty="0"/>
                <a:t>—</a:t>
              </a:r>
              <a:r>
                <a:rPr lang="zh-CN" altLang="en-US" dirty="0"/>
                <a:t>决策</a:t>
              </a:r>
              <a:r>
                <a:rPr lang="en-US" altLang="zh-CN" dirty="0"/>
                <a:t>—</a:t>
              </a:r>
              <a:r>
                <a:rPr lang="zh-CN" altLang="en-US" dirty="0"/>
                <a:t>反馈”的闭环。</a:t>
              </a:r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2EB97D4A-68CA-3574-F3A4-C23A2C63B68E}"/>
              </a:ext>
            </a:extLst>
          </p:cNvPr>
          <p:cNvSpPr txBox="1"/>
          <p:nvPr/>
        </p:nvSpPr>
        <p:spPr>
          <a:xfrm>
            <a:off x="840647" y="5772505"/>
            <a:ext cx="10998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未来视觉计数的关键，不是单个模型更强，而是能否成为农业数字孪生中的稳定表型数据流。</a:t>
            </a:r>
          </a:p>
        </p:txBody>
      </p:sp>
    </p:spTree>
    <p:extLst>
      <p:ext uri="{BB962C8B-B14F-4D97-AF65-F5344CB8AC3E}">
        <p14:creationId xmlns:p14="http://schemas.microsoft.com/office/powerpoint/2010/main" val="21436291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C0956-86DE-5A40-1779-2050F9B4B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FA09A2F-4A04-D290-ADE0-604124703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724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F3B44-BC27-C9A9-ABD4-027CDCEEC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6B68D2C4-C3C9-1E18-6B84-8B777FCF3C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933815"/>
            <a:ext cx="12191999" cy="5836737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F05A25C-6A96-36DE-BB9B-DA4495C9121C}"/>
              </a:ext>
            </a:extLst>
          </p:cNvPr>
          <p:cNvSpPr txBox="1"/>
          <p:nvPr/>
        </p:nvSpPr>
        <p:spPr>
          <a:xfrm>
            <a:off x="0" y="2094161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55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00655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55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敬请批评指正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00655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655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4BA942E7-6859-E4B7-E4CB-278320DA58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04300" y="44036"/>
            <a:ext cx="3121088" cy="614436"/>
          </a:xfrm>
          <a:prstGeom prst="rect">
            <a:avLst/>
          </a:prstGeom>
        </p:spPr>
      </p:pic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5CC2E1E6-60CB-511C-EDCE-0690E584CE8B}"/>
              </a:ext>
            </a:extLst>
          </p:cNvPr>
          <p:cNvCxnSpPr>
            <a:cxnSpLocks/>
          </p:cNvCxnSpPr>
          <p:nvPr/>
        </p:nvCxnSpPr>
        <p:spPr>
          <a:xfrm>
            <a:off x="1499061" y="1738961"/>
            <a:ext cx="9145515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F4B3F9BC-21FA-56BA-71FC-4F8F78CEFFA9}"/>
              </a:ext>
            </a:extLst>
          </p:cNvPr>
          <p:cNvCxnSpPr>
            <a:cxnSpLocks/>
          </p:cNvCxnSpPr>
          <p:nvPr/>
        </p:nvCxnSpPr>
        <p:spPr>
          <a:xfrm>
            <a:off x="1523241" y="3072752"/>
            <a:ext cx="9145515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43BA1AC9-1D45-B611-8E2F-DD35D121CA23}"/>
              </a:ext>
            </a:extLst>
          </p:cNvPr>
          <p:cNvSpPr txBox="1"/>
          <p:nvPr/>
        </p:nvSpPr>
        <p:spPr>
          <a:xfrm>
            <a:off x="66612" y="3617565"/>
            <a:ext cx="12192000" cy="1403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E-mail: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lei.shu@njau.edu.cn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Lab Website: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http://nljrc.njau.edu.cn/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AF0EABC1-414C-B682-B753-AC25C1952A7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12" y="106328"/>
            <a:ext cx="2189579" cy="54579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8B2B52C-204A-B7BD-E7BA-E56222D6849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6790" y="3617565"/>
            <a:ext cx="1493832" cy="109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60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GU3NTRhZThiNTM5ZDE3MWNlOWM2NzE1NzM0ZGZjMDIifQ=="/>
  <p:tag name="KSO_WPP_MARK_KEY" val="4e71569b-6edc-43e3-ab12-d205e7aa949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3gexzfbw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22710</TotalTime>
  <Words>2965</Words>
  <Application>Microsoft Office PowerPoint</Application>
  <PresentationFormat>宽屏</PresentationFormat>
  <Paragraphs>355</Paragraphs>
  <Slides>37</Slides>
  <Notes>28</Notes>
  <HiddenSlides>0</HiddenSlides>
  <MMClips>1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8" baseType="lpstr">
      <vt:lpstr>等线</vt:lpstr>
      <vt:lpstr>黑体</vt:lpstr>
      <vt:lpstr>Microsoft YaHei</vt:lpstr>
      <vt:lpstr>Microsoft YaHei</vt:lpstr>
      <vt:lpstr>Arial</vt:lpstr>
      <vt:lpstr>Calibri</vt:lpstr>
      <vt:lpstr>Cambria Math</vt:lpstr>
      <vt:lpstr>Times New Roman</vt:lpstr>
      <vt:lpstr>Wingdings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kailiang.li</dc:creator>
  <cp:lastModifiedBy>Siyang Zang</cp:lastModifiedBy>
  <cp:revision>1095</cp:revision>
  <dcterms:created xsi:type="dcterms:W3CDTF">2020-07-08T07:47:00Z</dcterms:created>
  <dcterms:modified xsi:type="dcterms:W3CDTF">2026-05-22T07:34:10Z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E672BEEA156842CA9CB83CD7889EA01F</vt:lpwstr>
  </property>
  <property fmtid="{D5CDD505-2E9C-101B-9397-08002B2CF9AE}" pid="3" name="KSOProductBuildVer">
    <vt:lpwstr>2052-11.1.0.12763</vt:lpwstr>
  </property>
</Properties>
</file>